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slides/slide29.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presentation.xml" ContentType="application/vnd.openxmlformats-officedocument.presentationml.presentation.main+xml"/>
  <Override PartName="/ppt/slides/slide28.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27.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notesSlides/notesSlide14.xml" ContentType="application/vnd.openxmlformats-officedocument.presentationml.notesSlide+xml"/>
  <Override PartName="/ppt/slideLayouts/slideLayout6.xml" ContentType="application/vnd.openxmlformats-officedocument.presentationml.slideLayout+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10.xml" ContentType="application/vnd.openxmlformats-officedocument.presentationml.slideLayout+xml"/>
  <Override PartName="/ppt/notesSlides/notesSlide18.xml" ContentType="application/vnd.openxmlformats-officedocument.presentationml.notesSlide+xml"/>
  <Override PartName="/ppt/slideLayouts/slideLayout9.xml" ContentType="application/vnd.openxmlformats-officedocument.presentationml.slideLayou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6" r:id="rId6"/>
  </p:sldMasterIdLst>
  <p:notesMasterIdLst>
    <p:notesMasterId r:id="rId38"/>
  </p:notesMasterIdLst>
  <p:sldIdLst>
    <p:sldId id="261" r:id="rId7"/>
    <p:sldId id="260" r:id="rId8"/>
    <p:sldId id="262" r:id="rId9"/>
    <p:sldId id="263" r:id="rId10"/>
    <p:sldId id="265" r:id="rId11"/>
    <p:sldId id="266" r:id="rId12"/>
    <p:sldId id="264"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5555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1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ustomXml" Target="../customXml/item4.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F292D4-4A10-4AC4-B59B-F4CDD8583967}" type="datetimeFigureOut">
              <a:rPr lang="en-US" smtClean="0"/>
              <a:t>4/10/2017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E45927-1C8C-415D-84F3-502FB40247DD}" type="slidenum">
              <a:rPr lang="en-US" smtClean="0"/>
              <a:t>‹#›</a:t>
            </a:fld>
            <a:endParaRPr lang="en-US"/>
          </a:p>
        </p:txBody>
      </p:sp>
    </p:spTree>
    <p:extLst>
      <p:ext uri="{BB962C8B-B14F-4D97-AF65-F5344CB8AC3E}">
        <p14:creationId xmlns:p14="http://schemas.microsoft.com/office/powerpoint/2010/main" val="3121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E45927-1C8C-415D-84F3-502FB40247DD}" type="slidenum">
              <a:rPr lang="en-US" smtClean="0"/>
              <a:t>1</a:t>
            </a:fld>
            <a:endParaRPr lang="en-US"/>
          </a:p>
        </p:txBody>
      </p:sp>
    </p:spTree>
    <p:extLst>
      <p:ext uri="{BB962C8B-B14F-4D97-AF65-F5344CB8AC3E}">
        <p14:creationId xmlns:p14="http://schemas.microsoft.com/office/powerpoint/2010/main" val="398802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 restrictive than lobbyist</a:t>
            </a:r>
            <a:r>
              <a:rPr lang="en-US" baseline="0" dirty="0" smtClean="0"/>
              <a:t> prohibitions</a:t>
            </a:r>
          </a:p>
          <a:p>
            <a:r>
              <a:rPr lang="en-US" baseline="0" dirty="0" smtClean="0"/>
              <a:t>Giving a talk versus attending a holiday party</a:t>
            </a:r>
            <a:endParaRPr lang="en-US" dirty="0"/>
          </a:p>
        </p:txBody>
      </p:sp>
      <p:sp>
        <p:nvSpPr>
          <p:cNvPr id="4" name="Slide Number Placeholder 3"/>
          <p:cNvSpPr>
            <a:spLocks noGrp="1"/>
          </p:cNvSpPr>
          <p:nvPr>
            <p:ph type="sldNum" sz="quarter" idx="10"/>
          </p:nvPr>
        </p:nvSpPr>
        <p:spPr/>
        <p:txBody>
          <a:bodyPr/>
          <a:lstStyle/>
          <a:p>
            <a:fld id="{576B8BA6-2919-4293-AA6F-84A9A7D108CF}" type="slidenum">
              <a:rPr lang="en-US" smtClean="0"/>
              <a:t>16</a:t>
            </a:fld>
            <a:endParaRPr lang="en-US"/>
          </a:p>
        </p:txBody>
      </p:sp>
      <p:sp>
        <p:nvSpPr>
          <p:cNvPr id="5" name="Date Placeholder 4"/>
          <p:cNvSpPr>
            <a:spLocks noGrp="1"/>
          </p:cNvSpPr>
          <p:nvPr>
            <p:ph type="dt" idx="11"/>
          </p:nvPr>
        </p:nvSpPr>
        <p:spPr/>
        <p:txBody>
          <a:bodyPr/>
          <a:lstStyle/>
          <a:p>
            <a:r>
              <a:rPr lang="en-US" smtClean="0"/>
              <a:t>9/20/2016</a:t>
            </a:r>
            <a:endParaRPr lang="en-US"/>
          </a:p>
        </p:txBody>
      </p:sp>
    </p:spTree>
    <p:extLst>
      <p:ext uri="{BB962C8B-B14F-4D97-AF65-F5344CB8AC3E}">
        <p14:creationId xmlns:p14="http://schemas.microsoft.com/office/powerpoint/2010/main" val="3109037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latin typeface="Times New Roman"/>
            </a:endParaRPr>
          </a:p>
        </p:txBody>
      </p:sp>
      <p:sp>
        <p:nvSpPr>
          <p:cNvPr id="4" name="Slide Number Placeholder 3"/>
          <p:cNvSpPr>
            <a:spLocks noGrp="1"/>
          </p:cNvSpPr>
          <p:nvPr>
            <p:ph type="sldNum" sz="quarter" idx="10"/>
          </p:nvPr>
        </p:nvSpPr>
        <p:spPr/>
        <p:txBody>
          <a:bodyPr/>
          <a:lstStyle/>
          <a:p>
            <a:fld id="{576B8BA6-2919-4293-AA6F-84A9A7D108CF}" type="slidenum">
              <a:rPr lang="en-US" smtClean="0"/>
              <a:t>17</a:t>
            </a:fld>
            <a:endParaRPr lang="en-US"/>
          </a:p>
        </p:txBody>
      </p:sp>
      <p:sp>
        <p:nvSpPr>
          <p:cNvPr id="5" name="Date Placeholder 4"/>
          <p:cNvSpPr>
            <a:spLocks noGrp="1"/>
          </p:cNvSpPr>
          <p:nvPr>
            <p:ph type="dt" idx="11"/>
          </p:nvPr>
        </p:nvSpPr>
        <p:spPr/>
        <p:txBody>
          <a:bodyPr/>
          <a:lstStyle/>
          <a:p>
            <a:r>
              <a:rPr lang="en-US" smtClean="0"/>
              <a:t>9/20/2016</a:t>
            </a:r>
            <a:endParaRPr lang="en-US"/>
          </a:p>
        </p:txBody>
      </p:sp>
    </p:spTree>
    <p:extLst>
      <p:ext uri="{BB962C8B-B14F-4D97-AF65-F5344CB8AC3E}">
        <p14:creationId xmlns:p14="http://schemas.microsoft.com/office/powerpoint/2010/main" val="1958742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20A721-12B7-4F45-AD12-44BF29CF4914}" type="slidenum">
              <a:rPr lang="en-US" smtClean="0"/>
              <a:t>18</a:t>
            </a:fld>
            <a:endParaRPr lang="en-US"/>
          </a:p>
        </p:txBody>
      </p:sp>
    </p:spTree>
    <p:extLst>
      <p:ext uri="{BB962C8B-B14F-4D97-AF65-F5344CB8AC3E}">
        <p14:creationId xmlns:p14="http://schemas.microsoft.com/office/powerpoint/2010/main" val="160810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Associated</a:t>
            </a:r>
            <a:r>
              <a:rPr lang="en-US" baseline="0" dirty="0" smtClean="0"/>
              <a:t> means you or family are “director, officer, or trustee, or owns/controls at least 10%”</a:t>
            </a:r>
            <a:endParaRPr lang="en-US" dirty="0"/>
          </a:p>
        </p:txBody>
      </p:sp>
      <p:sp>
        <p:nvSpPr>
          <p:cNvPr id="4" name="Date Placeholder 3"/>
          <p:cNvSpPr>
            <a:spLocks noGrp="1"/>
          </p:cNvSpPr>
          <p:nvPr>
            <p:ph type="dt" idx="10"/>
          </p:nvPr>
        </p:nvSpPr>
        <p:spPr/>
        <p:txBody>
          <a:bodyPr/>
          <a:lstStyle/>
          <a:p>
            <a:r>
              <a:rPr lang="en-US" smtClean="0"/>
              <a:t>9/20/2016</a:t>
            </a:r>
            <a:endParaRPr lang="en-US"/>
          </a:p>
        </p:txBody>
      </p:sp>
      <p:sp>
        <p:nvSpPr>
          <p:cNvPr id="5" name="Slide Number Placeholder 4"/>
          <p:cNvSpPr>
            <a:spLocks noGrp="1"/>
          </p:cNvSpPr>
          <p:nvPr>
            <p:ph type="sldNum" sz="quarter" idx="11"/>
          </p:nvPr>
        </p:nvSpPr>
        <p:spPr/>
        <p:txBody>
          <a:bodyPr/>
          <a:lstStyle/>
          <a:p>
            <a:fld id="{576B8BA6-2919-4293-AA6F-84A9A7D108CF}" type="slidenum">
              <a:rPr lang="en-US" smtClean="0"/>
              <a:t>19</a:t>
            </a:fld>
            <a:endParaRPr lang="en-US"/>
          </a:p>
        </p:txBody>
      </p:sp>
    </p:spTree>
    <p:extLst>
      <p:ext uri="{BB962C8B-B14F-4D97-AF65-F5344CB8AC3E}">
        <p14:creationId xmlns:p14="http://schemas.microsoft.com/office/powerpoint/2010/main" val="3392814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April 30</a:t>
            </a:r>
            <a:r>
              <a:rPr lang="en-US" baseline="30000" dirty="0" smtClean="0"/>
              <a:t>th</a:t>
            </a:r>
            <a:r>
              <a:rPr lang="en-US" dirty="0" smtClean="0"/>
              <a:t> each</a:t>
            </a:r>
            <a:r>
              <a:rPr lang="en-US" baseline="0" dirty="0" smtClean="0"/>
              <a:t> year if not up for election.  Due the 3</a:t>
            </a:r>
            <a:r>
              <a:rPr lang="en-US" baseline="30000" dirty="0" smtClean="0"/>
              <a:t>rd</a:t>
            </a:r>
            <a:r>
              <a:rPr lang="en-US" baseline="0" dirty="0" smtClean="0"/>
              <a:t> day following the ballot access deadline if you will be on the ballot.  Due no later than 21 days after appointment to office.  </a:t>
            </a:r>
          </a:p>
          <a:p>
            <a:endParaRPr lang="en-US" baseline="0" dirty="0" smtClean="0"/>
          </a:p>
          <a:p>
            <a:r>
              <a:rPr lang="en-US" baseline="0" dirty="0" smtClean="0"/>
              <a:t>Investments, business activities, commercial customers, partners, real estate, officer/director, agent, creditors AS OF December 31</a:t>
            </a:r>
          </a:p>
          <a:p>
            <a:r>
              <a:rPr lang="en-US" baseline="0" dirty="0" smtClean="0"/>
              <a:t>Employers, additional sources of income, gifts, honoraria at any point IN THE CALENDAR YEAR.</a:t>
            </a:r>
          </a:p>
          <a:p>
            <a:endParaRPr lang="en-US" baseline="0" dirty="0" smtClean="0"/>
          </a:p>
          <a:p>
            <a:r>
              <a:rPr lang="en-US" baseline="0" dirty="0" smtClean="0">
                <a:solidFill>
                  <a:srgbClr val="FF0000"/>
                </a:solidFill>
              </a:rPr>
              <a:t>Legislative Officials required </a:t>
            </a:r>
            <a:r>
              <a:rPr lang="en-US" baseline="0" smtClean="0">
                <a:solidFill>
                  <a:srgbClr val="FF0000"/>
                </a:solidFill>
              </a:rPr>
              <a:t>to file:</a:t>
            </a:r>
          </a:p>
          <a:p>
            <a:pPr marL="168244" indent="-168244">
              <a:buFont typeface="Arial" panose="020B0604020202020204" pitchFamily="34" charset="0"/>
              <a:buChar char="•"/>
            </a:pPr>
            <a:r>
              <a:rPr lang="en-US" smtClean="0">
                <a:solidFill>
                  <a:srgbClr val="FF0000"/>
                </a:solidFill>
              </a:rPr>
              <a:t>All </a:t>
            </a:r>
            <a:r>
              <a:rPr lang="en-US" dirty="0" smtClean="0">
                <a:solidFill>
                  <a:srgbClr val="FF0000"/>
                </a:solidFill>
              </a:rPr>
              <a:t>Legislators</a:t>
            </a:r>
          </a:p>
          <a:p>
            <a:pPr marL="171441" indent="-171441">
              <a:buFont typeface="Arial" panose="020B0604020202020204" pitchFamily="34" charset="0"/>
              <a:buChar char="•"/>
            </a:pPr>
            <a:r>
              <a:rPr lang="en-US" dirty="0" smtClean="0">
                <a:solidFill>
                  <a:srgbClr val="FF0000"/>
                </a:solidFill>
              </a:rPr>
              <a:t>LAB Auditors</a:t>
            </a:r>
          </a:p>
          <a:p>
            <a:pPr marL="171441" indent="-171441">
              <a:buFont typeface="Arial" panose="020B0604020202020204" pitchFamily="34" charset="0"/>
              <a:buChar char="•"/>
            </a:pPr>
            <a:r>
              <a:rPr lang="en-US" dirty="0" smtClean="0">
                <a:solidFill>
                  <a:srgbClr val="FF0000"/>
                </a:solidFill>
              </a:rPr>
              <a:t>Chief Clerks and Sergeants</a:t>
            </a:r>
            <a:r>
              <a:rPr lang="en-US" baseline="0" dirty="0" smtClean="0">
                <a:solidFill>
                  <a:srgbClr val="FF0000"/>
                </a:solidFill>
              </a:rPr>
              <a:t>-At-Arms</a:t>
            </a:r>
          </a:p>
          <a:p>
            <a:pPr marL="171441" indent="-171441">
              <a:buFont typeface="Arial" panose="020B0604020202020204" pitchFamily="34" charset="0"/>
              <a:buChar char="•"/>
            </a:pPr>
            <a:r>
              <a:rPr lang="en-US" baseline="0" dirty="0" smtClean="0">
                <a:solidFill>
                  <a:srgbClr val="FF0000"/>
                </a:solidFill>
              </a:rPr>
              <a:t>State Public Officials whose appointment require the advice and consent of the Senate</a:t>
            </a:r>
          </a:p>
          <a:p>
            <a:pPr marL="171441" indent="-171441">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r>
              <a:rPr lang="en-US" smtClean="0"/>
              <a:t>9/20/2016</a:t>
            </a:r>
            <a:endParaRPr lang="en-US"/>
          </a:p>
        </p:txBody>
      </p:sp>
      <p:sp>
        <p:nvSpPr>
          <p:cNvPr id="5" name="Slide Number Placeholder 4"/>
          <p:cNvSpPr>
            <a:spLocks noGrp="1"/>
          </p:cNvSpPr>
          <p:nvPr>
            <p:ph type="sldNum" sz="quarter" idx="11"/>
          </p:nvPr>
        </p:nvSpPr>
        <p:spPr/>
        <p:txBody>
          <a:bodyPr/>
          <a:lstStyle/>
          <a:p>
            <a:fld id="{576B8BA6-2919-4293-AA6F-84A9A7D108CF}" type="slidenum">
              <a:rPr lang="en-US" smtClean="0"/>
              <a:t>20</a:t>
            </a:fld>
            <a:endParaRPr lang="en-US"/>
          </a:p>
        </p:txBody>
      </p:sp>
    </p:spTree>
    <p:extLst>
      <p:ext uri="{BB962C8B-B14F-4D97-AF65-F5344CB8AC3E}">
        <p14:creationId xmlns:p14="http://schemas.microsoft.com/office/powerpoint/2010/main" val="1546302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E45927-1C8C-415D-84F3-502FB40247DD}" type="slidenum">
              <a:rPr lang="en-US" smtClean="0"/>
              <a:t>21</a:t>
            </a:fld>
            <a:endParaRPr lang="en-US"/>
          </a:p>
        </p:txBody>
      </p:sp>
    </p:spTree>
    <p:extLst>
      <p:ext uri="{BB962C8B-B14F-4D97-AF65-F5344CB8AC3E}">
        <p14:creationId xmlns:p14="http://schemas.microsoft.com/office/powerpoint/2010/main" val="3207514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20A721-12B7-4F45-AD12-44BF29CF4914}" type="slidenum">
              <a:rPr lang="en-US" smtClean="0"/>
              <a:t>23</a:t>
            </a:fld>
            <a:endParaRPr lang="en-US"/>
          </a:p>
        </p:txBody>
      </p:sp>
    </p:spTree>
    <p:extLst>
      <p:ext uri="{BB962C8B-B14F-4D97-AF65-F5344CB8AC3E}">
        <p14:creationId xmlns:p14="http://schemas.microsoft.com/office/powerpoint/2010/main" val="3851965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20A721-12B7-4F45-AD12-44BF29CF4914}" type="slidenum">
              <a:rPr lang="en-US" smtClean="0"/>
              <a:t>25</a:t>
            </a:fld>
            <a:endParaRPr lang="en-US"/>
          </a:p>
        </p:txBody>
      </p:sp>
    </p:spTree>
    <p:extLst>
      <p:ext uri="{BB962C8B-B14F-4D97-AF65-F5344CB8AC3E}">
        <p14:creationId xmlns:p14="http://schemas.microsoft.com/office/powerpoint/2010/main" val="2125668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Limited exceptions to blanket prohibition on lobbyist/principal gifts under 13.625</a:t>
            </a:r>
          </a:p>
          <a:p>
            <a:endParaRPr lang="en-US" baseline="0" dirty="0" smtClean="0"/>
          </a:p>
          <a:p>
            <a:r>
              <a:rPr lang="en-US" baseline="0" dirty="0" smtClean="0"/>
              <a:t>See also 19.451 for special restrictions on stadiums exempt from property taxes (Miller/</a:t>
            </a:r>
            <a:r>
              <a:rPr lang="en-US" baseline="0" dirty="0" err="1" smtClean="0"/>
              <a:t>Lambeau</a:t>
            </a:r>
            <a:r>
              <a:rPr lang="en-US" baseline="0" dirty="0" smtClean="0"/>
              <a:t>).  No person serving in a national, state, or local office may accept any discount on the price of admission or parking.</a:t>
            </a:r>
            <a:endParaRPr lang="en-US" dirty="0"/>
          </a:p>
        </p:txBody>
      </p:sp>
      <p:sp>
        <p:nvSpPr>
          <p:cNvPr id="4" name="Slide Number Placeholder 3"/>
          <p:cNvSpPr>
            <a:spLocks noGrp="1"/>
          </p:cNvSpPr>
          <p:nvPr>
            <p:ph type="sldNum" sz="quarter" idx="10"/>
          </p:nvPr>
        </p:nvSpPr>
        <p:spPr/>
        <p:txBody>
          <a:bodyPr/>
          <a:lstStyle/>
          <a:p>
            <a:fld id="{576B8BA6-2919-4293-AA6F-84A9A7D108CF}" type="slidenum">
              <a:rPr lang="en-US" smtClean="0"/>
              <a:t>27</a:t>
            </a:fld>
            <a:endParaRPr lang="en-US"/>
          </a:p>
        </p:txBody>
      </p:sp>
      <p:sp>
        <p:nvSpPr>
          <p:cNvPr id="5" name="Date Placeholder 4"/>
          <p:cNvSpPr>
            <a:spLocks noGrp="1"/>
          </p:cNvSpPr>
          <p:nvPr>
            <p:ph type="dt" idx="11"/>
          </p:nvPr>
        </p:nvSpPr>
        <p:spPr/>
        <p:txBody>
          <a:bodyPr/>
          <a:lstStyle/>
          <a:p>
            <a:r>
              <a:rPr lang="en-US" smtClean="0"/>
              <a:t>9/20/2016</a:t>
            </a:r>
            <a:endParaRPr lang="en-US"/>
          </a:p>
        </p:txBody>
      </p:sp>
    </p:spTree>
    <p:extLst>
      <p:ext uri="{BB962C8B-B14F-4D97-AF65-F5344CB8AC3E}">
        <p14:creationId xmlns:p14="http://schemas.microsoft.com/office/powerpoint/2010/main" val="156212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Guideline 1235</a:t>
            </a:r>
            <a:endParaRPr lang="en-US" dirty="0"/>
          </a:p>
        </p:txBody>
      </p:sp>
      <p:sp>
        <p:nvSpPr>
          <p:cNvPr id="4" name="Slide Number Placeholder 3"/>
          <p:cNvSpPr>
            <a:spLocks noGrp="1"/>
          </p:cNvSpPr>
          <p:nvPr>
            <p:ph type="sldNum" sz="quarter" idx="10"/>
          </p:nvPr>
        </p:nvSpPr>
        <p:spPr/>
        <p:txBody>
          <a:bodyPr/>
          <a:lstStyle/>
          <a:p>
            <a:fld id="{5820A721-12B7-4F45-AD12-44BF29CF4914}" type="slidenum">
              <a:rPr lang="en-US" smtClean="0"/>
              <a:t>28</a:t>
            </a:fld>
            <a:endParaRPr lang="en-US"/>
          </a:p>
        </p:txBody>
      </p:sp>
    </p:spTree>
    <p:extLst>
      <p:ext uri="{BB962C8B-B14F-4D97-AF65-F5344CB8AC3E}">
        <p14:creationId xmlns:p14="http://schemas.microsoft.com/office/powerpoint/2010/main" val="2705314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Elections Commission – Chapters</a:t>
            </a:r>
            <a:r>
              <a:rPr lang="en-US" baseline="0" dirty="0" smtClean="0"/>
              <a:t> 5-10, 12</a:t>
            </a:r>
            <a:endParaRPr lang="en-US" dirty="0" smtClean="0"/>
          </a:p>
          <a:p>
            <a:endParaRPr lang="en-US" dirty="0"/>
          </a:p>
        </p:txBody>
      </p:sp>
      <p:sp>
        <p:nvSpPr>
          <p:cNvPr id="4" name="Slide Number Placeholder 3"/>
          <p:cNvSpPr>
            <a:spLocks noGrp="1"/>
          </p:cNvSpPr>
          <p:nvPr>
            <p:ph type="sldNum" sz="quarter" idx="10"/>
          </p:nvPr>
        </p:nvSpPr>
        <p:spPr/>
        <p:txBody>
          <a:bodyPr/>
          <a:lstStyle/>
          <a:p>
            <a:fld id="{07E45927-1C8C-415D-84F3-502FB40247DD}" type="slidenum">
              <a:rPr lang="en-US" smtClean="0"/>
              <a:t>3</a:t>
            </a:fld>
            <a:endParaRPr lang="en-US"/>
          </a:p>
        </p:txBody>
      </p:sp>
    </p:spTree>
    <p:extLst>
      <p:ext uri="{BB962C8B-B14F-4D97-AF65-F5344CB8AC3E}">
        <p14:creationId xmlns:p14="http://schemas.microsoft.com/office/powerpoint/2010/main" val="4185166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20A721-12B7-4F45-AD12-44BF29CF4914}" type="slidenum">
              <a:rPr lang="en-US" smtClean="0"/>
              <a:t>30</a:t>
            </a:fld>
            <a:endParaRPr lang="en-US"/>
          </a:p>
        </p:txBody>
      </p:sp>
    </p:spTree>
    <p:extLst>
      <p:ext uri="{BB962C8B-B14F-4D97-AF65-F5344CB8AC3E}">
        <p14:creationId xmlns:p14="http://schemas.microsoft.com/office/powerpoint/2010/main" val="3017707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Governor Bashford (5</a:t>
            </a:r>
            <a:r>
              <a:rPr lang="en-US" baseline="30000" dirty="0" smtClean="0"/>
              <a:t>th</a:t>
            </a:r>
            <a:r>
              <a:rPr lang="en-US" dirty="0" smtClean="0"/>
              <a:t>) bribery</a:t>
            </a:r>
            <a:r>
              <a:rPr lang="en-US" baseline="0" dirty="0" smtClean="0"/>
              <a:t> scandal:  </a:t>
            </a:r>
            <a:r>
              <a:rPr lang="en-US" dirty="0" smtClean="0"/>
              <a:t>Bashford declined re-nomination from the Republican Party, and left office at the end of his term on January 4, 1858. Mere weeks later, an investigation was launched regarding bribes that he and members of his administration had accepted from the La Crosse &amp; Milwaukee Railroad Company in exchange for approval of a major land grant. Bashford himself had received the largest payoff in the form of $50,000 in stocks and $15,000 in cash from the railroad company </a:t>
            </a:r>
            <a:r>
              <a:rPr lang="en-US" baseline="0" dirty="0" smtClean="0"/>
              <a:t>(approximately 1.5M to Bashford in today’s money!)</a:t>
            </a:r>
            <a:r>
              <a:rPr lang="en-US" dirty="0" smtClean="0"/>
              <a:t>; state legislators and a Wisconsin Supreme Court justice were also involved in payoffs exceeding $400,000 in total. (Approximately 9.7M in today’s money.) We have regulated</a:t>
            </a:r>
            <a:r>
              <a:rPr lang="en-US" baseline="0" dirty="0" smtClean="0"/>
              <a:t> lobbying ever since (2</a:t>
            </a:r>
            <a:r>
              <a:rPr lang="en-US" baseline="30000" dirty="0" smtClean="0"/>
              <a:t>nd</a:t>
            </a:r>
            <a:r>
              <a:rPr lang="en-US" baseline="0" dirty="0" smtClean="0"/>
              <a:t> state to do so).  </a:t>
            </a:r>
          </a:p>
          <a:p>
            <a:endParaRPr lang="en-US" baseline="0" dirty="0" smtClean="0"/>
          </a:p>
          <a:p>
            <a:r>
              <a:rPr lang="en-US" baseline="0" dirty="0" smtClean="0"/>
              <a:t>Ethics of public officials began to be regulated in 1897 with the ban on bribery, a ban on corporate electioneering in 1905, and the Corrupt Practices Act in 1911 (which was </a:t>
            </a:r>
            <a:r>
              <a:rPr lang="en-US" baseline="0" dirty="0" err="1" smtClean="0"/>
              <a:t>recodified</a:t>
            </a:r>
            <a:r>
              <a:rPr lang="en-US" baseline="0" dirty="0" smtClean="0"/>
              <a:t> in the 70’s into the ethics and campaign finance laws).</a:t>
            </a:r>
            <a:endParaRPr lang="en-US" dirty="0" smtClean="0"/>
          </a:p>
        </p:txBody>
      </p:sp>
      <p:sp>
        <p:nvSpPr>
          <p:cNvPr id="4" name="Slide Number Placeholder 3"/>
          <p:cNvSpPr>
            <a:spLocks noGrp="1"/>
          </p:cNvSpPr>
          <p:nvPr>
            <p:ph type="sldNum" sz="quarter" idx="10"/>
          </p:nvPr>
        </p:nvSpPr>
        <p:spPr/>
        <p:txBody>
          <a:bodyPr/>
          <a:lstStyle/>
          <a:p>
            <a:fld id="{07E45927-1C8C-415D-84F3-502FB40247DD}" type="slidenum">
              <a:rPr lang="en-US" smtClean="0"/>
              <a:t>6</a:t>
            </a:fld>
            <a:endParaRPr lang="en-US"/>
          </a:p>
        </p:txBody>
      </p:sp>
    </p:spTree>
    <p:extLst>
      <p:ext uri="{BB962C8B-B14F-4D97-AF65-F5344CB8AC3E}">
        <p14:creationId xmlns:p14="http://schemas.microsoft.com/office/powerpoint/2010/main" val="1270633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Relative = within 3 degrees of kinship (</a:t>
            </a:r>
            <a:r>
              <a:rPr lang="en-US" smtClean="0"/>
              <a:t>includes fiancées)</a:t>
            </a:r>
            <a:endParaRPr lang="en-US" dirty="0" smtClean="0"/>
          </a:p>
          <a:p>
            <a:r>
              <a:rPr lang="en-US" dirty="0" smtClean="0"/>
              <a:t>See Guideline</a:t>
            </a:r>
            <a:r>
              <a:rPr lang="en-US" baseline="0" dirty="0" smtClean="0"/>
              <a:t> 1211</a:t>
            </a:r>
          </a:p>
        </p:txBody>
      </p:sp>
      <p:sp>
        <p:nvSpPr>
          <p:cNvPr id="4" name="Slide Number Placeholder 3"/>
          <p:cNvSpPr>
            <a:spLocks noGrp="1"/>
          </p:cNvSpPr>
          <p:nvPr>
            <p:ph type="sldNum" sz="quarter" idx="10"/>
          </p:nvPr>
        </p:nvSpPr>
        <p:spPr/>
        <p:txBody>
          <a:bodyPr/>
          <a:lstStyle/>
          <a:p>
            <a:fld id="{5820A721-12B7-4F45-AD12-44BF29CF4914}" type="slidenum">
              <a:rPr lang="en-US" smtClean="0"/>
              <a:t>10</a:t>
            </a:fld>
            <a:endParaRPr lang="en-US"/>
          </a:p>
        </p:txBody>
      </p:sp>
    </p:spTree>
    <p:extLst>
      <p:ext uri="{BB962C8B-B14F-4D97-AF65-F5344CB8AC3E}">
        <p14:creationId xmlns:p14="http://schemas.microsoft.com/office/powerpoint/2010/main" val="3396053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Saw</a:t>
            </a:r>
            <a:r>
              <a:rPr lang="en-US" baseline="0" dirty="0" smtClean="0"/>
              <a:t> you in the news versus school visit photos</a:t>
            </a:r>
          </a:p>
          <a:p>
            <a:r>
              <a:rPr lang="en-US" baseline="0" dirty="0" smtClean="0"/>
              <a:t>Substantially identical</a:t>
            </a:r>
          </a:p>
          <a:p>
            <a:r>
              <a:rPr lang="en-US" baseline="0" dirty="0" smtClean="0"/>
              <a:t>Others sending on your behalf</a:t>
            </a:r>
            <a:endParaRPr lang="en-US" dirty="0"/>
          </a:p>
        </p:txBody>
      </p:sp>
      <p:sp>
        <p:nvSpPr>
          <p:cNvPr id="4" name="Slide Number Placeholder 3"/>
          <p:cNvSpPr>
            <a:spLocks noGrp="1"/>
          </p:cNvSpPr>
          <p:nvPr>
            <p:ph type="sldNum" sz="quarter" idx="10"/>
          </p:nvPr>
        </p:nvSpPr>
        <p:spPr/>
        <p:txBody>
          <a:bodyPr/>
          <a:lstStyle/>
          <a:p>
            <a:fld id="{5820A721-12B7-4F45-AD12-44BF29CF4914}" type="slidenum">
              <a:rPr lang="en-US" smtClean="0"/>
              <a:t>11</a:t>
            </a:fld>
            <a:endParaRPr lang="en-US"/>
          </a:p>
        </p:txBody>
      </p:sp>
    </p:spTree>
    <p:extLst>
      <p:ext uri="{BB962C8B-B14F-4D97-AF65-F5344CB8AC3E}">
        <p14:creationId xmlns:p14="http://schemas.microsoft.com/office/powerpoint/2010/main" val="1555467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20A721-12B7-4F45-AD12-44BF29CF4914}" type="slidenum">
              <a:rPr lang="en-US" smtClean="0"/>
              <a:t>12</a:t>
            </a:fld>
            <a:endParaRPr lang="en-US"/>
          </a:p>
        </p:txBody>
      </p:sp>
    </p:spTree>
    <p:extLst>
      <p:ext uri="{BB962C8B-B14F-4D97-AF65-F5344CB8AC3E}">
        <p14:creationId xmlns:p14="http://schemas.microsoft.com/office/powerpoint/2010/main" val="2662918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11322">
              <a:defRPr>
                <a:solidFill>
                  <a:schemeClr val="tx1"/>
                </a:solidFill>
                <a:latin typeface="Times New Roman" pitchFamily="18" charset="0"/>
              </a:defRPr>
            </a:lvl1pPr>
            <a:lvl2pPr marL="729057" indent="-280406" defTabSz="911322">
              <a:defRPr>
                <a:solidFill>
                  <a:schemeClr val="tx1"/>
                </a:solidFill>
                <a:latin typeface="Times New Roman" pitchFamily="18" charset="0"/>
              </a:defRPr>
            </a:lvl2pPr>
            <a:lvl3pPr marL="1121626" indent="-224325" defTabSz="911322">
              <a:defRPr>
                <a:solidFill>
                  <a:schemeClr val="tx1"/>
                </a:solidFill>
                <a:latin typeface="Times New Roman" pitchFamily="18" charset="0"/>
              </a:defRPr>
            </a:lvl3pPr>
            <a:lvl4pPr marL="1570276" indent="-224325" defTabSz="911322">
              <a:defRPr>
                <a:solidFill>
                  <a:schemeClr val="tx1"/>
                </a:solidFill>
                <a:latin typeface="Times New Roman" pitchFamily="18" charset="0"/>
              </a:defRPr>
            </a:lvl4pPr>
            <a:lvl5pPr marL="2018927" indent="-224325" defTabSz="911322">
              <a:defRPr>
                <a:solidFill>
                  <a:schemeClr val="tx1"/>
                </a:solidFill>
                <a:latin typeface="Times New Roman" pitchFamily="18" charset="0"/>
              </a:defRPr>
            </a:lvl5pPr>
            <a:lvl6pPr marL="2467577" indent="-224325" defTabSz="911322" eaLnBrk="0" fontAlgn="base" hangingPunct="0">
              <a:spcBef>
                <a:spcPct val="0"/>
              </a:spcBef>
              <a:spcAft>
                <a:spcPct val="0"/>
              </a:spcAft>
              <a:defRPr>
                <a:solidFill>
                  <a:schemeClr val="tx1"/>
                </a:solidFill>
                <a:latin typeface="Times New Roman" pitchFamily="18" charset="0"/>
              </a:defRPr>
            </a:lvl6pPr>
            <a:lvl7pPr marL="2916227" indent="-224325" defTabSz="911322" eaLnBrk="0" fontAlgn="base" hangingPunct="0">
              <a:spcBef>
                <a:spcPct val="0"/>
              </a:spcBef>
              <a:spcAft>
                <a:spcPct val="0"/>
              </a:spcAft>
              <a:defRPr>
                <a:solidFill>
                  <a:schemeClr val="tx1"/>
                </a:solidFill>
                <a:latin typeface="Times New Roman" pitchFamily="18" charset="0"/>
              </a:defRPr>
            </a:lvl7pPr>
            <a:lvl8pPr marL="3364878" indent="-224325" defTabSz="911322" eaLnBrk="0" fontAlgn="base" hangingPunct="0">
              <a:spcBef>
                <a:spcPct val="0"/>
              </a:spcBef>
              <a:spcAft>
                <a:spcPct val="0"/>
              </a:spcAft>
              <a:defRPr>
                <a:solidFill>
                  <a:schemeClr val="tx1"/>
                </a:solidFill>
                <a:latin typeface="Times New Roman" pitchFamily="18" charset="0"/>
              </a:defRPr>
            </a:lvl8pPr>
            <a:lvl9pPr marL="3813528" indent="-224325" defTabSz="911322" eaLnBrk="0" fontAlgn="base" hangingPunct="0">
              <a:spcBef>
                <a:spcPct val="0"/>
              </a:spcBef>
              <a:spcAft>
                <a:spcPct val="0"/>
              </a:spcAft>
              <a:defRPr>
                <a:solidFill>
                  <a:schemeClr val="tx1"/>
                </a:solidFill>
                <a:latin typeface="Times New Roman" pitchFamily="18" charset="0"/>
              </a:defRPr>
            </a:lvl9pPr>
          </a:lstStyle>
          <a:p>
            <a:fld id="{C4261FDB-416A-4E82-9C9C-7C02562E5FDB}" type="slidenum">
              <a:rPr lang="en-US" altLang="en-US" smtClean="0"/>
              <a:pPr/>
              <a:t>13</a:t>
            </a:fld>
            <a:endParaRPr lang="en-US" alt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r>
              <a:rPr lang="en-US" altLang="en-US" dirty="0" smtClean="0"/>
              <a:t>See Guideline</a:t>
            </a:r>
            <a:r>
              <a:rPr lang="en-US" altLang="en-US" baseline="0" dirty="0" smtClean="0"/>
              <a:t> 1247</a:t>
            </a:r>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Donations to non-profits only an exception for candidates/officeholders</a:t>
            </a:r>
          </a:p>
          <a:p>
            <a:endParaRPr lang="en-US" baseline="0" dirty="0" smtClean="0"/>
          </a:p>
        </p:txBody>
      </p:sp>
      <p:sp>
        <p:nvSpPr>
          <p:cNvPr id="4" name="Slide Number Placeholder 3"/>
          <p:cNvSpPr>
            <a:spLocks noGrp="1"/>
          </p:cNvSpPr>
          <p:nvPr>
            <p:ph type="sldNum" sz="quarter" idx="10"/>
          </p:nvPr>
        </p:nvSpPr>
        <p:spPr/>
        <p:txBody>
          <a:bodyPr/>
          <a:lstStyle/>
          <a:p>
            <a:fld id="{576B8BA6-2919-4293-AA6F-84A9A7D108CF}" type="slidenum">
              <a:rPr lang="en-US" smtClean="0"/>
              <a:t>14</a:t>
            </a:fld>
            <a:endParaRPr lang="en-US"/>
          </a:p>
        </p:txBody>
      </p:sp>
      <p:sp>
        <p:nvSpPr>
          <p:cNvPr id="5" name="Date Placeholder 4"/>
          <p:cNvSpPr>
            <a:spLocks noGrp="1"/>
          </p:cNvSpPr>
          <p:nvPr>
            <p:ph type="dt" idx="11"/>
          </p:nvPr>
        </p:nvSpPr>
        <p:spPr/>
        <p:txBody>
          <a:bodyPr/>
          <a:lstStyle/>
          <a:p>
            <a:r>
              <a:rPr lang="en-US" smtClean="0"/>
              <a:t>9/20/2016</a:t>
            </a:r>
            <a:endParaRPr lang="en-US"/>
          </a:p>
        </p:txBody>
      </p:sp>
    </p:spTree>
    <p:extLst>
      <p:ext uri="{BB962C8B-B14F-4D97-AF65-F5344CB8AC3E}">
        <p14:creationId xmlns:p14="http://schemas.microsoft.com/office/powerpoint/2010/main" val="351992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not prohibit</a:t>
            </a:r>
            <a:r>
              <a:rPr lang="en-US" baseline="0" dirty="0" smtClean="0"/>
              <a:t> outside employment.</a:t>
            </a:r>
            <a:endParaRPr lang="en-US" dirty="0"/>
          </a:p>
        </p:txBody>
      </p:sp>
      <p:sp>
        <p:nvSpPr>
          <p:cNvPr id="4" name="Slide Number Placeholder 3"/>
          <p:cNvSpPr>
            <a:spLocks noGrp="1"/>
          </p:cNvSpPr>
          <p:nvPr>
            <p:ph type="sldNum" sz="quarter" idx="10"/>
          </p:nvPr>
        </p:nvSpPr>
        <p:spPr/>
        <p:txBody>
          <a:bodyPr/>
          <a:lstStyle/>
          <a:p>
            <a:fld id="{576B8BA6-2919-4293-AA6F-84A9A7D108CF}" type="slidenum">
              <a:rPr lang="en-US" smtClean="0"/>
              <a:t>15</a:t>
            </a:fld>
            <a:endParaRPr lang="en-US"/>
          </a:p>
        </p:txBody>
      </p:sp>
      <p:sp>
        <p:nvSpPr>
          <p:cNvPr id="5" name="Date Placeholder 4"/>
          <p:cNvSpPr>
            <a:spLocks noGrp="1"/>
          </p:cNvSpPr>
          <p:nvPr>
            <p:ph type="dt" idx="11"/>
          </p:nvPr>
        </p:nvSpPr>
        <p:spPr/>
        <p:txBody>
          <a:bodyPr/>
          <a:lstStyle/>
          <a:p>
            <a:r>
              <a:rPr lang="en-US" smtClean="0"/>
              <a:t>9/20/2016</a:t>
            </a:r>
            <a:endParaRPr lang="en-US"/>
          </a:p>
        </p:txBody>
      </p:sp>
    </p:spTree>
    <p:extLst>
      <p:ext uri="{BB962C8B-B14F-4D97-AF65-F5344CB8AC3E}">
        <p14:creationId xmlns:p14="http://schemas.microsoft.com/office/powerpoint/2010/main" val="34271722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 name="Group 1"/>
          <p:cNvGrpSpPr/>
          <p:nvPr userDrawn="1"/>
        </p:nvGrpSpPr>
        <p:grpSpPr>
          <a:xfrm>
            <a:off x="0" y="0"/>
            <a:ext cx="9144000" cy="5486400"/>
            <a:chOff x="0" y="0"/>
            <a:chExt cx="9144000" cy="5486400"/>
          </a:xfrm>
        </p:grpSpPr>
        <p:pic>
          <p:nvPicPr>
            <p:cNvPr id="7" name="Picture 2" descr="C:\Users\divindjgbx\Desktop\bg_img_lrg_capitol.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0" y="0"/>
              <a:ext cx="9144000" cy="5486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0" y="4648200"/>
              <a:ext cx="9144000" cy="838200"/>
            </a:xfrm>
            <a:prstGeom prst="rect">
              <a:avLst/>
            </a:prstGeom>
            <a:solidFill>
              <a:srgbClr val="555555">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2133600" y="4713357"/>
              <a:ext cx="3657600" cy="707886"/>
            </a:xfrm>
            <a:prstGeom prst="rect">
              <a:avLst/>
            </a:prstGeom>
            <a:noFill/>
          </p:spPr>
          <p:txBody>
            <a:bodyPr wrap="square" rtlCol="0">
              <a:spAutoFit/>
            </a:bodyPr>
            <a:lstStyle/>
            <a:p>
              <a:r>
                <a:rPr lang="en-US" sz="1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State of Wisconsin</a:t>
              </a:r>
            </a:p>
            <a:p>
              <a:r>
                <a:rPr lang="en-US" sz="2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Ethics Commission</a:t>
              </a:r>
              <a:endPar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0" name="Picture 4" descr="C:\Users\divindjgbx\Desktop\1200px-Seal_of_Wisconsin.sv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6399" y="4150578"/>
              <a:ext cx="1258848" cy="125884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 Placeholder 5"/>
          <p:cNvSpPr>
            <a:spLocks noGrp="1"/>
          </p:cNvSpPr>
          <p:nvPr>
            <p:ph type="body" sz="quarter" idx="10" hasCustomPrompt="1"/>
          </p:nvPr>
        </p:nvSpPr>
        <p:spPr>
          <a:xfrm>
            <a:off x="457200" y="5505450"/>
            <a:ext cx="8382000" cy="533400"/>
          </a:xfrm>
          <a:prstGeom prst="rect">
            <a:avLst/>
          </a:prstGeom>
        </p:spPr>
        <p:txBody>
          <a:bodyPr/>
          <a:lstStyle>
            <a:lvl1pPr marL="0" indent="0" algn="r">
              <a:buNone/>
              <a:defRPr b="1" cap="small" baseline="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smtClean="0"/>
              <a:t>Presentation Title</a:t>
            </a:r>
          </a:p>
        </p:txBody>
      </p:sp>
      <p:sp>
        <p:nvSpPr>
          <p:cNvPr id="11" name="Text Placeholder 5"/>
          <p:cNvSpPr>
            <a:spLocks noGrp="1"/>
          </p:cNvSpPr>
          <p:nvPr>
            <p:ph type="body" sz="quarter" idx="11" hasCustomPrompt="1"/>
          </p:nvPr>
        </p:nvSpPr>
        <p:spPr>
          <a:xfrm>
            <a:off x="457200" y="6038850"/>
            <a:ext cx="8382000" cy="533400"/>
          </a:xfrm>
          <a:prstGeom prst="rect">
            <a:avLst/>
          </a:prstGeom>
        </p:spPr>
        <p:txBody>
          <a:bodyPr/>
          <a:lstStyle>
            <a:lvl1pPr marL="0" indent="0" algn="r">
              <a:buNone/>
              <a:defRPr sz="2400" b="0" cap="small" baseline="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smtClean="0"/>
              <a:t>Presentation Subtitle</a:t>
            </a:r>
          </a:p>
        </p:txBody>
      </p:sp>
    </p:spTree>
    <p:extLst>
      <p:ext uri="{BB962C8B-B14F-4D97-AF65-F5344CB8AC3E}">
        <p14:creationId xmlns:p14="http://schemas.microsoft.com/office/powerpoint/2010/main" val="33476790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tutes, Opinions, and Guidelines">
    <p:spTree>
      <p:nvGrpSpPr>
        <p:cNvPr id="1" name=""/>
        <p:cNvGrpSpPr/>
        <p:nvPr/>
      </p:nvGrpSpPr>
      <p:grpSpPr>
        <a:xfrm>
          <a:off x="0" y="0"/>
          <a:ext cx="0" cy="0"/>
          <a:chOff x="0" y="0"/>
          <a:chExt cx="0" cy="0"/>
        </a:xfrm>
      </p:grpSpPr>
      <p:sp>
        <p:nvSpPr>
          <p:cNvPr id="2" name="TextBox 1"/>
          <p:cNvSpPr txBox="1"/>
          <p:nvPr userDrawn="1"/>
        </p:nvSpPr>
        <p:spPr>
          <a:xfrm>
            <a:off x="1219200" y="1490958"/>
            <a:ext cx="5486400" cy="1754326"/>
          </a:xfrm>
          <a:prstGeom prst="rect">
            <a:avLst/>
          </a:prstGeom>
          <a:noFill/>
        </p:spPr>
        <p:txBody>
          <a:bodyPr wrap="square" rtlCol="0">
            <a:spAutoFit/>
          </a:bodyPr>
          <a:lstStyle/>
          <a:p>
            <a:pPr marL="285750" indent="-285750" algn="l">
              <a:buFont typeface="Arial" panose="020B0604020202020204" pitchFamily="34" charset="0"/>
              <a:buChar char="•"/>
            </a:pPr>
            <a:r>
              <a:rPr lang="en-US" b="1" dirty="0" smtClean="0">
                <a:latin typeface="Segoe UI" panose="020B0502040204020203" pitchFamily="34" charset="0"/>
                <a:ea typeface="Segoe UI" panose="020B0502040204020203" pitchFamily="34" charset="0"/>
                <a:cs typeface="Segoe UI" panose="020B0502040204020203" pitchFamily="34" charset="0"/>
              </a:rPr>
              <a:t>Wisconsin Statutes</a:t>
            </a:r>
          </a:p>
          <a:p>
            <a:pPr marL="742950" lvl="1" indent="-285750" algn="l">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https://docs.legis.wisconsin.gov</a:t>
            </a:r>
          </a:p>
          <a:p>
            <a:pPr marL="285750" lvl="0" indent="-285750" algn="l">
              <a:buFont typeface="Arial" panose="020B0604020202020204" pitchFamily="34" charset="0"/>
              <a:buChar char="•"/>
            </a:pPr>
            <a:r>
              <a:rPr lang="en-US" b="1" dirty="0" smtClean="0">
                <a:latin typeface="Segoe UI" panose="020B0502040204020203" pitchFamily="34" charset="0"/>
                <a:ea typeface="Segoe UI" panose="020B0502040204020203" pitchFamily="34" charset="0"/>
                <a:cs typeface="Segoe UI" panose="020B0502040204020203" pitchFamily="34" charset="0"/>
              </a:rPr>
              <a:t>Advisory Opinions</a:t>
            </a:r>
          </a:p>
          <a:p>
            <a:pPr marL="742950" lvl="1" indent="-285750" algn="l">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Prompt, Confidential, Authoritative</a:t>
            </a:r>
          </a:p>
          <a:p>
            <a:pPr marL="285750" lvl="0" indent="-285750" algn="l">
              <a:buFont typeface="Arial" panose="020B0604020202020204" pitchFamily="34" charset="0"/>
              <a:buChar char="•"/>
            </a:pPr>
            <a:r>
              <a:rPr lang="en-US" b="1" dirty="0" smtClean="0">
                <a:latin typeface="Segoe UI" panose="020B0502040204020203" pitchFamily="34" charset="0"/>
                <a:ea typeface="Segoe UI" panose="020B0502040204020203" pitchFamily="34" charset="0"/>
                <a:cs typeface="Segoe UI" panose="020B0502040204020203" pitchFamily="34" charset="0"/>
              </a:rPr>
              <a:t>Guidelines</a:t>
            </a:r>
          </a:p>
          <a:p>
            <a:pPr marL="742950" lvl="1" indent="-285750" algn="l">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https://ethics.wi.gov</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601218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2" descr="C:\Users\divindjgbx\Desktop\bg_img_lrg_capitol.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41667"/>
          <a:stretch/>
        </p:blipFill>
        <p:spPr bwMode="auto">
          <a:xfrm>
            <a:off x="0" y="0"/>
            <a:ext cx="9144000"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0" y="2362200"/>
            <a:ext cx="9144000" cy="838200"/>
          </a:xfrm>
          <a:prstGeom prst="rect">
            <a:avLst/>
          </a:prstGeom>
          <a:solidFill>
            <a:srgbClr val="555555">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2133600" y="2427357"/>
            <a:ext cx="3657600" cy="707886"/>
          </a:xfrm>
          <a:prstGeom prst="rect">
            <a:avLst/>
          </a:prstGeom>
          <a:noFill/>
        </p:spPr>
        <p:txBody>
          <a:bodyPr wrap="square" rtlCol="0">
            <a:spAutoFit/>
          </a:bodyPr>
          <a:lstStyle/>
          <a:p>
            <a:r>
              <a:rPr lang="en-US" sz="1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State of Wisconsin</a:t>
            </a:r>
          </a:p>
          <a:p>
            <a:r>
              <a:rPr lang="en-US" sz="2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Ethics Commission</a:t>
            </a:r>
            <a:endPar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0" name="Picture 4" descr="C:\Users\divindjgbx\Desktop\1200px-Seal_of_Wisconsin.sv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6399" y="1864578"/>
            <a:ext cx="1258848" cy="125884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userDrawn="1">
            <p:ph type="body" sz="quarter" idx="10" hasCustomPrompt="1"/>
          </p:nvPr>
        </p:nvSpPr>
        <p:spPr>
          <a:xfrm>
            <a:off x="457200" y="3276600"/>
            <a:ext cx="8382000" cy="533400"/>
          </a:xfrm>
          <a:prstGeom prst="rect">
            <a:avLst/>
          </a:prstGeom>
        </p:spPr>
        <p:txBody>
          <a:bodyPr/>
          <a:lstStyle>
            <a:lvl1pPr marL="0" indent="0" algn="ctr">
              <a:buNone/>
              <a:defRPr b="1" cap="small" baseline="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smtClean="0"/>
              <a:t>Presentation Title</a:t>
            </a:r>
          </a:p>
        </p:txBody>
      </p:sp>
      <p:sp>
        <p:nvSpPr>
          <p:cNvPr id="11" name="Text Placeholder 5"/>
          <p:cNvSpPr>
            <a:spLocks noGrp="1"/>
          </p:cNvSpPr>
          <p:nvPr userDrawn="1">
            <p:ph type="body" sz="quarter" idx="11" hasCustomPrompt="1"/>
          </p:nvPr>
        </p:nvSpPr>
        <p:spPr>
          <a:xfrm>
            <a:off x="457200" y="3810000"/>
            <a:ext cx="8382000" cy="533400"/>
          </a:xfrm>
          <a:prstGeom prst="rect">
            <a:avLst/>
          </a:prstGeom>
        </p:spPr>
        <p:txBody>
          <a:bodyPr/>
          <a:lstStyle>
            <a:lvl1pPr marL="0" indent="0" algn="ctr">
              <a:buNone/>
              <a:defRPr sz="2400" b="0" cap="small" baseline="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smtClean="0"/>
              <a:t>Presentation Subtitle</a:t>
            </a:r>
          </a:p>
        </p:txBody>
      </p:sp>
      <p:sp>
        <p:nvSpPr>
          <p:cNvPr id="12" name="Text Placeholder 5"/>
          <p:cNvSpPr>
            <a:spLocks noGrp="1"/>
          </p:cNvSpPr>
          <p:nvPr>
            <p:ph type="body" sz="quarter" idx="12" hasCustomPrompt="1"/>
          </p:nvPr>
        </p:nvSpPr>
        <p:spPr>
          <a:xfrm>
            <a:off x="457200" y="4572000"/>
            <a:ext cx="4191000" cy="1371600"/>
          </a:xfrm>
          <a:prstGeom prst="rect">
            <a:avLst/>
          </a:prstGeom>
        </p:spPr>
        <p:txBody>
          <a:bodyPr/>
          <a:lstStyle>
            <a:lvl1pPr marL="0" indent="0" algn="ctr">
              <a:buNone/>
              <a:defRPr sz="2400" b="0" cap="none" baseline="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smtClean="0"/>
              <a:t>Presenter 1</a:t>
            </a:r>
          </a:p>
        </p:txBody>
      </p:sp>
      <p:sp>
        <p:nvSpPr>
          <p:cNvPr id="13" name="Text Placeholder 5"/>
          <p:cNvSpPr>
            <a:spLocks noGrp="1"/>
          </p:cNvSpPr>
          <p:nvPr>
            <p:ph type="body" sz="quarter" idx="13" hasCustomPrompt="1"/>
          </p:nvPr>
        </p:nvSpPr>
        <p:spPr>
          <a:xfrm>
            <a:off x="4648200" y="4572000"/>
            <a:ext cx="4191000" cy="1371600"/>
          </a:xfrm>
          <a:prstGeom prst="rect">
            <a:avLst/>
          </a:prstGeom>
        </p:spPr>
        <p:txBody>
          <a:bodyPr/>
          <a:lstStyle>
            <a:lvl1pPr marL="0" indent="0" algn="ctr">
              <a:buNone/>
              <a:defRPr sz="2400" b="0" cap="none" baseline="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smtClean="0"/>
              <a:t>Presenter 2</a:t>
            </a:r>
          </a:p>
        </p:txBody>
      </p:sp>
    </p:spTree>
    <p:extLst>
      <p:ext uri="{BB962C8B-B14F-4D97-AF65-F5344CB8AC3E}">
        <p14:creationId xmlns:p14="http://schemas.microsoft.com/office/powerpoint/2010/main" val="21588293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2" descr="C:\Users\divindjgbx\Desktop\bg_img_lrg_capitol.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04" t="63367" r="-104" b="11113"/>
          <a:stretch/>
        </p:blipFill>
        <p:spPr bwMode="auto">
          <a:xfrm>
            <a:off x="0" y="1"/>
            <a:ext cx="9153525" cy="141446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1" y="0"/>
            <a:ext cx="9144000" cy="1414462"/>
          </a:xfrm>
          <a:prstGeom prst="rect">
            <a:avLst/>
          </a:prstGeom>
          <a:solidFill>
            <a:srgbClr val="0072C6">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1143000"/>
          </a:xfrm>
          <a:prstGeom prst="rect">
            <a:avLst/>
          </a:prstGeom>
        </p:spPr>
        <p:txBody>
          <a:bodyPr/>
          <a:lstStyle>
            <a:lvl1pPr>
              <a:defRPr cap="small"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sz="2400">
                <a:latin typeface="Segoe UI" panose="020B0502040204020203" pitchFamily="34" charset="0"/>
                <a:ea typeface="Segoe UI" panose="020B0502040204020203" pitchFamily="34" charset="0"/>
                <a:cs typeface="Segoe UI" panose="020B0502040204020203" pitchFamily="34" charset="0"/>
              </a:defRPr>
            </a:lvl1pPr>
            <a:lvl2pPr>
              <a:defRPr sz="2000">
                <a:latin typeface="Segoe UI" panose="020B0502040204020203" pitchFamily="34" charset="0"/>
                <a:ea typeface="Segoe UI" panose="020B0502040204020203" pitchFamily="34" charset="0"/>
                <a:cs typeface="Segoe UI" panose="020B0502040204020203" pitchFamily="34" charset="0"/>
              </a:defRPr>
            </a:lvl2pPr>
            <a:lvl3pPr>
              <a:defRPr sz="1800">
                <a:latin typeface="Segoe UI" panose="020B0502040204020203" pitchFamily="34" charset="0"/>
                <a:ea typeface="Segoe UI" panose="020B0502040204020203" pitchFamily="34" charset="0"/>
                <a:cs typeface="Segoe UI" panose="020B0502040204020203" pitchFamily="34" charset="0"/>
              </a:defRPr>
            </a:lvl3pPr>
            <a:lvl4pPr>
              <a:defRPr sz="1800">
                <a:latin typeface="Segoe UI" panose="020B0502040204020203" pitchFamily="34" charset="0"/>
                <a:ea typeface="Segoe UI" panose="020B0502040204020203" pitchFamily="34" charset="0"/>
                <a:cs typeface="Segoe UI" panose="020B0502040204020203" pitchFamily="34" charset="0"/>
              </a:defRPr>
            </a:lvl4pPr>
            <a:lvl5pPr>
              <a:defRPr sz="1800">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6248400"/>
            <a:ext cx="9144000" cy="613144"/>
          </a:xfrm>
          <a:prstGeom prst="rect">
            <a:avLst/>
          </a:prstGeom>
          <a:solidFill>
            <a:srgbClr val="555555">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1450570" y="6242447"/>
            <a:ext cx="3657600" cy="615553"/>
          </a:xfrm>
          <a:prstGeom prst="rect">
            <a:avLst/>
          </a:prstGeom>
          <a:noFill/>
        </p:spPr>
        <p:txBody>
          <a:bodyPr wrap="square" rtlCol="0">
            <a:spAutoFit/>
          </a:bodyPr>
          <a:lstStyle/>
          <a:p>
            <a:r>
              <a:rPr 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State of Wisconsin</a:t>
            </a:r>
          </a:p>
          <a:p>
            <a:r>
              <a:rPr lang="en-US" sz="20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Ethics Commission</a:t>
            </a:r>
            <a:endPar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9" name="Picture 4" descr="C:\Users\divindjgbx\Desktop\1200px-Seal_of_Wisconsin.sv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5800" y="6019800"/>
            <a:ext cx="764770" cy="764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3945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grpSp>
        <p:nvGrpSpPr>
          <p:cNvPr id="2" name="Group 1"/>
          <p:cNvGrpSpPr/>
          <p:nvPr userDrawn="1"/>
        </p:nvGrpSpPr>
        <p:grpSpPr>
          <a:xfrm>
            <a:off x="0" y="0"/>
            <a:ext cx="9144000" cy="5486400"/>
            <a:chOff x="0" y="0"/>
            <a:chExt cx="9144000" cy="5486400"/>
          </a:xfrm>
        </p:grpSpPr>
        <p:pic>
          <p:nvPicPr>
            <p:cNvPr id="7" name="Picture 2" descr="C:\Users\divindjgbx\Desktop\bg_img_lrg_capitol.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0" y="0"/>
              <a:ext cx="9144000" cy="5486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0" y="4648200"/>
              <a:ext cx="9144000" cy="838200"/>
            </a:xfrm>
            <a:prstGeom prst="rect">
              <a:avLst/>
            </a:prstGeom>
            <a:solidFill>
              <a:srgbClr val="555555">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 Placeholder 5"/>
          <p:cNvSpPr>
            <a:spLocks noGrp="1"/>
          </p:cNvSpPr>
          <p:nvPr>
            <p:ph type="body" sz="quarter" idx="10" hasCustomPrompt="1"/>
          </p:nvPr>
        </p:nvSpPr>
        <p:spPr>
          <a:xfrm>
            <a:off x="457200" y="4800600"/>
            <a:ext cx="8382000" cy="533400"/>
          </a:xfrm>
          <a:prstGeom prst="rect">
            <a:avLst/>
          </a:prstGeom>
        </p:spPr>
        <p:txBody>
          <a:bodyPr/>
          <a:lstStyle>
            <a:lvl1pPr marL="0" indent="0" algn="l">
              <a:buNone/>
              <a:defRPr b="1" cap="small"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smtClean="0"/>
              <a:t>Section Title</a:t>
            </a:r>
          </a:p>
        </p:txBody>
      </p:sp>
    </p:spTree>
    <p:extLst>
      <p:ext uri="{BB962C8B-B14F-4D97-AF65-F5344CB8AC3E}">
        <p14:creationId xmlns:p14="http://schemas.microsoft.com/office/powerpoint/2010/main" val="24509838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4286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Ethics Contac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3852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FIS Contact">
    <p:spTree>
      <p:nvGrpSpPr>
        <p:cNvPr id="1" name=""/>
        <p:cNvGrpSpPr/>
        <p:nvPr/>
      </p:nvGrpSpPr>
      <p:grpSpPr>
        <a:xfrm>
          <a:off x="0" y="0"/>
          <a:ext cx="0" cy="0"/>
          <a:chOff x="0" y="0"/>
          <a:chExt cx="0" cy="0"/>
        </a:xfrm>
      </p:grpSpPr>
      <p:grpSp>
        <p:nvGrpSpPr>
          <p:cNvPr id="4" name="Group 3"/>
          <p:cNvGrpSpPr/>
          <p:nvPr userDrawn="1"/>
        </p:nvGrpSpPr>
        <p:grpSpPr>
          <a:xfrm>
            <a:off x="2209800" y="4748166"/>
            <a:ext cx="4419600" cy="1125349"/>
            <a:chOff x="2209800" y="4748166"/>
            <a:chExt cx="4419600" cy="1125349"/>
          </a:xfrm>
        </p:grpSpPr>
        <p:sp>
          <p:nvSpPr>
            <p:cNvPr id="11" name="TextBox 10"/>
            <p:cNvSpPr txBox="1"/>
            <p:nvPr userDrawn="1"/>
          </p:nvSpPr>
          <p:spPr>
            <a:xfrm>
              <a:off x="4343400" y="5018454"/>
              <a:ext cx="2286000" cy="584775"/>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Segoe UI" panose="020B0502040204020203" pitchFamily="34" charset="0"/>
                  <a:ea typeface="Segoe UI" panose="020B0502040204020203" pitchFamily="34" charset="0"/>
                  <a:cs typeface="Segoe UI" panose="020B0502040204020203" pitchFamily="34" charset="0"/>
                </a:rPr>
                <a:t>EthicsCFIS@wi.gov</a:t>
              </a:r>
            </a:p>
            <a:p>
              <a:pPr algn="l"/>
              <a:r>
                <a:rPr lang="en-US" sz="1600" dirty="0" smtClean="0">
                  <a:latin typeface="Segoe UI" panose="020B0502040204020203" pitchFamily="34" charset="0"/>
                  <a:ea typeface="Segoe UI" panose="020B0502040204020203" pitchFamily="34" charset="0"/>
                  <a:cs typeface="Segoe UI" panose="020B0502040204020203" pitchFamily="34" charset="0"/>
                </a:rPr>
                <a:t>https://cfis.wi.gov</a:t>
              </a:r>
            </a:p>
          </p:txBody>
        </p:sp>
        <p:pic>
          <p:nvPicPr>
            <p:cNvPr id="3074" name="Picture 2" descr="C:\Users\divindjgbx\Desktop\CFIS.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09800" y="4748166"/>
              <a:ext cx="2012124" cy="112534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095913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bbying Contact">
    <p:spTree>
      <p:nvGrpSpPr>
        <p:cNvPr id="1" name=""/>
        <p:cNvGrpSpPr/>
        <p:nvPr/>
      </p:nvGrpSpPr>
      <p:grpSpPr>
        <a:xfrm>
          <a:off x="0" y="0"/>
          <a:ext cx="0" cy="0"/>
          <a:chOff x="0" y="0"/>
          <a:chExt cx="0" cy="0"/>
        </a:xfrm>
      </p:grpSpPr>
      <p:sp>
        <p:nvSpPr>
          <p:cNvPr id="7" name="TextBox 6"/>
          <p:cNvSpPr txBox="1"/>
          <p:nvPr userDrawn="1"/>
        </p:nvSpPr>
        <p:spPr>
          <a:xfrm>
            <a:off x="0" y="2340114"/>
            <a:ext cx="9144000" cy="707886"/>
          </a:xfrm>
          <a:prstGeom prst="rect">
            <a:avLst/>
          </a:prstGeom>
          <a:noFill/>
        </p:spPr>
        <p:txBody>
          <a:bodyPr wrap="square" rtlCol="0">
            <a:spAutoFit/>
          </a:bodyPr>
          <a:lstStyle/>
          <a:p>
            <a:pPr algn="ctr"/>
            <a:r>
              <a:rPr lang="en-US" sz="1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State of Wisconsin</a:t>
            </a:r>
          </a:p>
          <a:p>
            <a:pPr algn="ctr"/>
            <a:r>
              <a:rPr lang="en-US" sz="2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Ethics Commission</a:t>
            </a:r>
            <a:endPar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10" name="Group 9"/>
          <p:cNvGrpSpPr/>
          <p:nvPr userDrawn="1"/>
        </p:nvGrpSpPr>
        <p:grpSpPr>
          <a:xfrm>
            <a:off x="2514600" y="4419600"/>
            <a:ext cx="4114800" cy="1782485"/>
            <a:chOff x="1981200" y="4553246"/>
            <a:chExt cx="4114800" cy="1782485"/>
          </a:xfrm>
        </p:grpSpPr>
        <p:pic>
          <p:nvPicPr>
            <p:cNvPr id="2050" name="Picture 2" descr="C:\Users\divindjgbx\Downloads\image0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81200" y="4553246"/>
              <a:ext cx="1748790" cy="178248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3810000" y="5152100"/>
              <a:ext cx="2286000" cy="584775"/>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Segoe UI" panose="020B0502040204020203" pitchFamily="34" charset="0"/>
                  <a:ea typeface="Segoe UI" panose="020B0502040204020203" pitchFamily="34" charset="0"/>
                  <a:cs typeface="Segoe UI" panose="020B0502040204020203" pitchFamily="34" charset="0"/>
                </a:rPr>
                <a:t>Lobbying@wi.gov</a:t>
              </a:r>
            </a:p>
            <a:p>
              <a:pPr algn="l"/>
              <a:r>
                <a:rPr lang="en-US" sz="1600" dirty="0" smtClean="0">
                  <a:latin typeface="Segoe UI" panose="020B0502040204020203" pitchFamily="34" charset="0"/>
                  <a:ea typeface="Segoe UI" panose="020B0502040204020203" pitchFamily="34" charset="0"/>
                  <a:cs typeface="Segoe UI" panose="020B0502040204020203" pitchFamily="34" charset="0"/>
                </a:rPr>
                <a:t>https://lobbying.wi.gov</a:t>
              </a:r>
            </a:p>
          </p:txBody>
        </p:sp>
      </p:grpSp>
    </p:spTree>
    <p:extLst>
      <p:ext uri="{BB962C8B-B14F-4D97-AF65-F5344CB8AC3E}">
        <p14:creationId xmlns:p14="http://schemas.microsoft.com/office/powerpoint/2010/main" val="11681889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al More Info">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90600" y="1752600"/>
            <a:ext cx="7010400" cy="1600200"/>
          </a:xfrm>
          <a:prstGeom prst="rect">
            <a:avLst/>
          </a:prstGeom>
        </p:spPr>
        <p:txBody>
          <a:bodyPr/>
          <a:lstStyle>
            <a:lvl1pPr>
              <a:defRPr sz="280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2257064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141139"/>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65" r:id="rId4"/>
    <p:sldLayoutId id="2147483664"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2209800"/>
            <a:ext cx="9144000" cy="838200"/>
          </a:xfrm>
          <a:prstGeom prst="rect">
            <a:avLst/>
          </a:prstGeom>
          <a:solidFill>
            <a:srgbClr val="555555">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0" y="2340114"/>
            <a:ext cx="9144000" cy="707886"/>
          </a:xfrm>
          <a:prstGeom prst="rect">
            <a:avLst/>
          </a:prstGeom>
          <a:noFill/>
        </p:spPr>
        <p:txBody>
          <a:bodyPr wrap="square" rtlCol="0">
            <a:spAutoFit/>
          </a:bodyPr>
          <a:lstStyle/>
          <a:p>
            <a:pPr algn="ctr"/>
            <a:r>
              <a:rPr lang="en-US" sz="1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State of Wisconsin</a:t>
            </a:r>
          </a:p>
          <a:p>
            <a:pPr algn="ctr"/>
            <a:r>
              <a:rPr lang="en-US" sz="2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Ethics Commission</a:t>
            </a:r>
            <a:endPar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9" name="Picture 4" descr="C:\Users\divindjgbx\Desktop\1200px-Seal_of_Wisconsin.svg.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599676" y="381000"/>
            <a:ext cx="1944648" cy="19446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0" y="3048000"/>
            <a:ext cx="9144000" cy="1138773"/>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Segoe UI" panose="020B0502040204020203" pitchFamily="34" charset="0"/>
                <a:ea typeface="Segoe UI" panose="020B0502040204020203" pitchFamily="34" charset="0"/>
                <a:cs typeface="Segoe UI" panose="020B0502040204020203" pitchFamily="34" charset="0"/>
              </a:rPr>
              <a:t>Ethics@wi.gov</a:t>
            </a:r>
          </a:p>
          <a:p>
            <a:pPr algn="ctr"/>
            <a:r>
              <a:rPr lang="en-US" sz="1600" dirty="0" smtClean="0">
                <a:latin typeface="Segoe UI" panose="020B0502040204020203" pitchFamily="34" charset="0"/>
                <a:ea typeface="Segoe UI" panose="020B0502040204020203" pitchFamily="34" charset="0"/>
                <a:cs typeface="Segoe UI" panose="020B0502040204020203" pitchFamily="34" charset="0"/>
              </a:rPr>
              <a:t>https://ethics.wi.gov</a:t>
            </a:r>
          </a:p>
          <a:p>
            <a:pPr algn="ctr"/>
            <a:r>
              <a:rPr lang="en-US" sz="1600" dirty="0" smtClean="0">
                <a:latin typeface="Segoe UI" panose="020B0502040204020203" pitchFamily="34" charset="0"/>
                <a:ea typeface="Segoe UI" panose="020B0502040204020203" pitchFamily="34" charset="0"/>
                <a:cs typeface="Segoe UI" panose="020B0502040204020203" pitchFamily="34" charset="0"/>
              </a:rPr>
              <a:t>Phone:</a:t>
            </a:r>
            <a:r>
              <a:rPr lang="en-US" sz="1600" baseline="0" dirty="0" smtClean="0">
                <a:latin typeface="Segoe UI" panose="020B0502040204020203" pitchFamily="34" charset="0"/>
                <a:ea typeface="Segoe UI" panose="020B0502040204020203" pitchFamily="34" charset="0"/>
                <a:cs typeface="Segoe UI" panose="020B0502040204020203" pitchFamily="34" charset="0"/>
              </a:rPr>
              <a:t> </a:t>
            </a:r>
            <a:r>
              <a:rPr lang="en-US" baseline="0" dirty="0" smtClean="0">
                <a:latin typeface="Segoe UI" panose="020B0502040204020203" pitchFamily="34" charset="0"/>
                <a:ea typeface="Segoe UI" panose="020B0502040204020203" pitchFamily="34" charset="0"/>
                <a:cs typeface="Segoe UI" panose="020B0502040204020203" pitchFamily="34" charset="0"/>
              </a:rPr>
              <a:t>(608) 226-8123 </a:t>
            </a:r>
            <a:br>
              <a:rPr lang="en-US" baseline="0" dirty="0" smtClean="0">
                <a:latin typeface="Segoe UI" panose="020B0502040204020203" pitchFamily="34" charset="0"/>
                <a:ea typeface="Segoe UI" panose="020B0502040204020203" pitchFamily="34" charset="0"/>
                <a:cs typeface="Segoe UI" panose="020B0502040204020203" pitchFamily="34" charset="0"/>
              </a:rPr>
            </a:br>
            <a:r>
              <a:rPr lang="en-US" sz="1600" baseline="0" dirty="0" smtClean="0">
                <a:latin typeface="Segoe UI" panose="020B0502040204020203" pitchFamily="34" charset="0"/>
                <a:ea typeface="Segoe UI" panose="020B0502040204020203" pitchFamily="34" charset="0"/>
                <a:cs typeface="Segoe UI" panose="020B0502040204020203" pitchFamily="34" charset="0"/>
              </a:rPr>
              <a:t>Fax: </a:t>
            </a:r>
            <a:r>
              <a:rPr lang="en-US" baseline="0" dirty="0" smtClean="0">
                <a:latin typeface="Segoe UI" panose="020B0502040204020203" pitchFamily="34" charset="0"/>
                <a:ea typeface="Segoe UI" panose="020B0502040204020203" pitchFamily="34" charset="0"/>
                <a:cs typeface="Segoe UI" panose="020B0502040204020203" pitchFamily="34" charset="0"/>
              </a:rPr>
              <a:t>(608) 264-9319</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83339612"/>
      </p:ext>
    </p:extLst>
  </p:cSld>
  <p:clrMap bg1="lt1" tx1="dk1" bg2="lt2" tx2="dk2" accent1="accent1" accent2="accent2" accent3="accent3" accent4="accent4" accent5="accent5" accent6="accent6" hlink="hlink" folHlink="folHlink"/>
  <p:sldLayoutIdLst>
    <p:sldLayoutId id="2147483661" r:id="rId1"/>
    <p:sldLayoutId id="2147483658" r:id="rId2"/>
    <p:sldLayoutId id="2147483654"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 name="Group 2"/>
          <p:cNvGrpSpPr/>
          <p:nvPr userDrawn="1"/>
        </p:nvGrpSpPr>
        <p:grpSpPr>
          <a:xfrm>
            <a:off x="0" y="3733800"/>
            <a:ext cx="9144000" cy="2652534"/>
            <a:chOff x="0" y="3443466"/>
            <a:chExt cx="9144000" cy="2652534"/>
          </a:xfrm>
        </p:grpSpPr>
        <p:sp>
          <p:nvSpPr>
            <p:cNvPr id="7" name="Rectangle 6"/>
            <p:cNvSpPr/>
            <p:nvPr userDrawn="1"/>
          </p:nvSpPr>
          <p:spPr>
            <a:xfrm>
              <a:off x="0" y="5257800"/>
              <a:ext cx="9144000" cy="838200"/>
            </a:xfrm>
            <a:prstGeom prst="rect">
              <a:avLst/>
            </a:prstGeom>
            <a:solidFill>
              <a:srgbClr val="555555">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userDrawn="1"/>
          </p:nvGrpSpPr>
          <p:grpSpPr>
            <a:xfrm>
              <a:off x="609600" y="3443466"/>
              <a:ext cx="7239000" cy="2643009"/>
              <a:chOff x="0" y="3452991"/>
              <a:chExt cx="7239000" cy="2643009"/>
            </a:xfrm>
          </p:grpSpPr>
          <p:sp>
            <p:nvSpPr>
              <p:cNvPr id="8" name="TextBox 7"/>
              <p:cNvSpPr txBox="1"/>
              <p:nvPr userDrawn="1"/>
            </p:nvSpPr>
            <p:spPr>
              <a:xfrm>
                <a:off x="0" y="5388114"/>
                <a:ext cx="4876800" cy="707886"/>
              </a:xfrm>
              <a:prstGeom prst="rect">
                <a:avLst/>
              </a:prstGeom>
              <a:noFill/>
            </p:spPr>
            <p:txBody>
              <a:bodyPr wrap="square" rtlCol="0">
                <a:spAutoFit/>
              </a:bodyPr>
              <a:lstStyle/>
              <a:p>
                <a:pPr algn="ctr"/>
                <a:r>
                  <a:rPr lang="en-US" sz="1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State of Wisconsin</a:t>
                </a:r>
              </a:p>
              <a:p>
                <a:pPr algn="ctr"/>
                <a:r>
                  <a:rPr lang="en-US" sz="2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Ethics Commission</a:t>
                </a:r>
                <a:endPar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9" name="Picture 4" descr="C:\Users\divindjgbx\Desktop\1200px-Seal_of_Wisconsin.sv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66076" y="3452991"/>
                <a:ext cx="1944648" cy="19446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3733800" y="3855928"/>
                <a:ext cx="3505200" cy="1138773"/>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Segoe UI" panose="020B0502040204020203" pitchFamily="34" charset="0"/>
                    <a:ea typeface="Segoe UI" panose="020B0502040204020203" pitchFamily="34" charset="0"/>
                    <a:cs typeface="Segoe UI" panose="020B0502040204020203" pitchFamily="34" charset="0"/>
                  </a:rPr>
                  <a:t>Ethics@wi.gov</a:t>
                </a:r>
              </a:p>
              <a:p>
                <a:pPr algn="ctr"/>
                <a:r>
                  <a:rPr lang="en-US" sz="1600" dirty="0" smtClean="0">
                    <a:latin typeface="Segoe UI" panose="020B0502040204020203" pitchFamily="34" charset="0"/>
                    <a:ea typeface="Segoe UI" panose="020B0502040204020203" pitchFamily="34" charset="0"/>
                    <a:cs typeface="Segoe UI" panose="020B0502040204020203" pitchFamily="34" charset="0"/>
                  </a:rPr>
                  <a:t>https://ethics.wi.gov</a:t>
                </a:r>
              </a:p>
              <a:p>
                <a:pPr algn="ctr"/>
                <a:r>
                  <a:rPr lang="en-US" sz="1600" dirty="0" smtClean="0">
                    <a:latin typeface="Segoe UI" panose="020B0502040204020203" pitchFamily="34" charset="0"/>
                    <a:ea typeface="Segoe UI" panose="020B0502040204020203" pitchFamily="34" charset="0"/>
                    <a:cs typeface="Segoe UI" panose="020B0502040204020203" pitchFamily="34" charset="0"/>
                  </a:rPr>
                  <a:t>Phone:</a:t>
                </a:r>
                <a:r>
                  <a:rPr lang="en-US" sz="1600" baseline="0" dirty="0" smtClean="0">
                    <a:latin typeface="Segoe UI" panose="020B0502040204020203" pitchFamily="34" charset="0"/>
                    <a:ea typeface="Segoe UI" panose="020B0502040204020203" pitchFamily="34" charset="0"/>
                    <a:cs typeface="Segoe UI" panose="020B0502040204020203" pitchFamily="34" charset="0"/>
                  </a:rPr>
                  <a:t> </a:t>
                </a:r>
                <a:r>
                  <a:rPr lang="en-US" baseline="0" dirty="0" smtClean="0">
                    <a:latin typeface="Segoe UI" panose="020B0502040204020203" pitchFamily="34" charset="0"/>
                    <a:ea typeface="Segoe UI" panose="020B0502040204020203" pitchFamily="34" charset="0"/>
                    <a:cs typeface="Segoe UI" panose="020B0502040204020203" pitchFamily="34" charset="0"/>
                  </a:rPr>
                  <a:t>(608) 226-8123 </a:t>
                </a:r>
                <a:br>
                  <a:rPr lang="en-US" baseline="0" dirty="0" smtClean="0">
                    <a:latin typeface="Segoe UI" panose="020B0502040204020203" pitchFamily="34" charset="0"/>
                    <a:ea typeface="Segoe UI" panose="020B0502040204020203" pitchFamily="34" charset="0"/>
                    <a:cs typeface="Segoe UI" panose="020B0502040204020203" pitchFamily="34" charset="0"/>
                  </a:rPr>
                </a:br>
                <a:r>
                  <a:rPr lang="en-US" sz="1600" baseline="0" dirty="0" smtClean="0">
                    <a:latin typeface="Segoe UI" panose="020B0502040204020203" pitchFamily="34" charset="0"/>
                    <a:ea typeface="Segoe UI" panose="020B0502040204020203" pitchFamily="34" charset="0"/>
                    <a:cs typeface="Segoe UI" panose="020B0502040204020203" pitchFamily="34" charset="0"/>
                  </a:rPr>
                  <a:t>Fax: </a:t>
                </a:r>
                <a:r>
                  <a:rPr lang="en-US" baseline="0" dirty="0" smtClean="0">
                    <a:latin typeface="Segoe UI" panose="020B0502040204020203" pitchFamily="34" charset="0"/>
                    <a:ea typeface="Segoe UI" panose="020B0502040204020203" pitchFamily="34" charset="0"/>
                    <a:cs typeface="Segoe UI" panose="020B0502040204020203" pitchFamily="34" charset="0"/>
                  </a:rPr>
                  <a:t>(608) 264-9319</a:t>
                </a:r>
                <a:endParaRPr lang="en-US" dirty="0">
                  <a:latin typeface="Segoe UI" panose="020B0502040204020203" pitchFamily="34" charset="0"/>
                  <a:ea typeface="Segoe UI" panose="020B0502040204020203" pitchFamily="34" charset="0"/>
                  <a:cs typeface="Segoe UI" panose="020B0502040204020203" pitchFamily="34" charset="0"/>
                </a:endParaRPr>
              </a:p>
            </p:txBody>
          </p:sp>
        </p:grpSp>
      </p:grpSp>
      <p:sp>
        <p:nvSpPr>
          <p:cNvPr id="11" name="Title 1"/>
          <p:cNvSpPr txBox="1">
            <a:spLocks/>
          </p:cNvSpPr>
          <p:nvPr userDrawn="1"/>
        </p:nvSpPr>
        <p:spPr>
          <a:xfrm>
            <a:off x="457200" y="457200"/>
            <a:ext cx="8229600" cy="7318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cap="small" baseline="0" dirty="0" smtClean="0">
                <a:latin typeface="Segoe UI" panose="020B0502040204020203" pitchFamily="34" charset="0"/>
                <a:ea typeface="Segoe UI" panose="020B0502040204020203" pitchFamily="34" charset="0"/>
                <a:cs typeface="Segoe UI" panose="020B0502040204020203" pitchFamily="34" charset="0"/>
              </a:rPr>
              <a:t>Where to Find More Information</a:t>
            </a:r>
            <a:endParaRPr lang="en-US" sz="4000" cap="small" baseline="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64671171"/>
      </p:ext>
    </p:extLst>
  </p:cSld>
  <p:clrMap bg1="lt1" tx1="dk1" bg2="lt2" tx2="dk2" accent1="accent1" accent2="accent2" accent3="accent3" accent4="accent4" accent5="accent5" accent6="accent6" hlink="hlink" folHlink="folHlink"/>
  <p:sldLayoutIdLst>
    <p:sldLayoutId id="2147483667" r:id="rId1"/>
    <p:sldLayoutId id="2147483668"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3429000"/>
            <a:ext cx="8382000" cy="1143000"/>
          </a:xfrm>
        </p:spPr>
        <p:txBody>
          <a:bodyPr/>
          <a:lstStyle/>
          <a:p>
            <a:r>
              <a:rPr lang="en-US" dirty="0"/>
              <a:t>Campaign Finance, Lobbying, and the Code of Ethics for Legislative Employees</a:t>
            </a:r>
          </a:p>
          <a:p>
            <a:endParaRPr lang="en-US" dirty="0"/>
          </a:p>
        </p:txBody>
      </p:sp>
      <p:sp>
        <p:nvSpPr>
          <p:cNvPr id="4" name="Text Placeholder 3"/>
          <p:cNvSpPr>
            <a:spLocks noGrp="1"/>
          </p:cNvSpPr>
          <p:nvPr>
            <p:ph type="body" sz="quarter" idx="12"/>
          </p:nvPr>
        </p:nvSpPr>
        <p:spPr>
          <a:xfrm>
            <a:off x="457200" y="4800600"/>
            <a:ext cx="4191000" cy="1371600"/>
          </a:xfrm>
        </p:spPr>
        <p:txBody>
          <a:bodyPr/>
          <a:lstStyle/>
          <a:p>
            <a:r>
              <a:rPr lang="en-US" dirty="0" smtClean="0"/>
              <a:t>Brian M. Bell, MPA</a:t>
            </a:r>
          </a:p>
          <a:p>
            <a:r>
              <a:rPr lang="en-US" i="1" dirty="0" smtClean="0"/>
              <a:t>Administrator</a:t>
            </a:r>
            <a:endParaRPr lang="en-US" i="1" dirty="0"/>
          </a:p>
        </p:txBody>
      </p:sp>
      <p:sp>
        <p:nvSpPr>
          <p:cNvPr id="5" name="Text Placeholder 4"/>
          <p:cNvSpPr>
            <a:spLocks noGrp="1"/>
          </p:cNvSpPr>
          <p:nvPr>
            <p:ph type="body" sz="quarter" idx="13"/>
          </p:nvPr>
        </p:nvSpPr>
        <p:spPr>
          <a:xfrm>
            <a:off x="4648200" y="4800600"/>
            <a:ext cx="4191000" cy="1371600"/>
          </a:xfrm>
        </p:spPr>
        <p:txBody>
          <a:bodyPr/>
          <a:lstStyle/>
          <a:p>
            <a:r>
              <a:rPr lang="en-US" dirty="0" smtClean="0"/>
              <a:t>David Buerger</a:t>
            </a:r>
          </a:p>
          <a:p>
            <a:r>
              <a:rPr lang="en-US" i="1" dirty="0" smtClean="0"/>
              <a:t>Staff Counsel</a:t>
            </a:r>
            <a:endParaRPr lang="en-US" i="1" dirty="0"/>
          </a:p>
        </p:txBody>
      </p:sp>
    </p:spTree>
    <p:extLst>
      <p:ext uri="{BB962C8B-B14F-4D97-AF65-F5344CB8AC3E}">
        <p14:creationId xmlns:p14="http://schemas.microsoft.com/office/powerpoint/2010/main" val="1438960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Exceptions</a:t>
            </a:r>
            <a:endParaRPr lang="en-US" dirty="0"/>
          </a:p>
        </p:txBody>
      </p:sp>
      <p:sp>
        <p:nvSpPr>
          <p:cNvPr id="3" name="Content Placeholder 2"/>
          <p:cNvSpPr>
            <a:spLocks noGrp="1"/>
          </p:cNvSpPr>
          <p:nvPr>
            <p:ph idx="1"/>
          </p:nvPr>
        </p:nvSpPr>
        <p:spPr/>
        <p:txBody>
          <a:bodyPr/>
          <a:lstStyle/>
          <a:p>
            <a:r>
              <a:rPr lang="en-US" dirty="0" smtClean="0"/>
              <a:t>Providing or receiving any thing of pecuniary value involving a relative or an individual who resides in the same household</a:t>
            </a:r>
          </a:p>
          <a:p>
            <a:r>
              <a:rPr lang="en-US" dirty="0" smtClean="0"/>
              <a:t>Lobbyists may provide educational/informational materials</a:t>
            </a:r>
            <a:endParaRPr lang="en-US" dirty="0"/>
          </a:p>
          <a:p>
            <a:r>
              <a:rPr lang="en-US" dirty="0" smtClean="0"/>
              <a:t>Providing or receiving payment or reimbursement for actual and reasonable expenses allowed under </a:t>
            </a:r>
            <a:r>
              <a:rPr lang="en-US" cap="small" dirty="0" smtClean="0"/>
              <a:t>Wis. Stat. §</a:t>
            </a:r>
            <a:r>
              <a:rPr lang="en-US" dirty="0" smtClean="0"/>
              <a:t>19.56: Honorariums, Fees and Expenses</a:t>
            </a:r>
          </a:p>
          <a:p>
            <a:r>
              <a:rPr lang="en-US" dirty="0" smtClean="0"/>
              <a:t>Other very limited exceptions to the blanket prohibition on accepting anything of pecuniary value from a lobbyist or principal</a:t>
            </a:r>
          </a:p>
          <a:p>
            <a:endParaRPr lang="en-US" dirty="0"/>
          </a:p>
        </p:txBody>
      </p:sp>
    </p:spTree>
    <p:extLst>
      <p:ext uri="{BB962C8B-B14F-4D97-AF65-F5344CB8AC3E}">
        <p14:creationId xmlns:p14="http://schemas.microsoft.com/office/powerpoint/2010/main" val="1868047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50 Piece Rule</a:t>
            </a:r>
            <a:endParaRPr lang="en-US" dirty="0"/>
          </a:p>
        </p:txBody>
      </p:sp>
      <p:sp>
        <p:nvSpPr>
          <p:cNvPr id="3" name="Content Placeholder 2"/>
          <p:cNvSpPr>
            <a:spLocks noGrp="1"/>
          </p:cNvSpPr>
          <p:nvPr>
            <p:ph idx="1"/>
          </p:nvPr>
        </p:nvSpPr>
        <p:spPr/>
        <p:txBody>
          <a:bodyPr/>
          <a:lstStyle/>
          <a:p>
            <a:r>
              <a:rPr lang="en-US" cap="small" dirty="0" smtClean="0"/>
              <a:t>Wis. Stat. §</a:t>
            </a:r>
            <a:r>
              <a:rPr lang="en-US" dirty="0" smtClean="0"/>
              <a:t>11.1205: Use of government materials by candidates</a:t>
            </a:r>
          </a:p>
          <a:p>
            <a:pPr lvl="1"/>
            <a:r>
              <a:rPr lang="en-US" dirty="0" smtClean="0"/>
              <a:t>No person elected to state or local office </a:t>
            </a:r>
          </a:p>
          <a:p>
            <a:pPr lvl="1"/>
            <a:r>
              <a:rPr lang="en-US" dirty="0"/>
              <a:t>W</a:t>
            </a:r>
            <a:r>
              <a:rPr lang="en-US" dirty="0" smtClean="0"/>
              <a:t>ho becomes a candidate for national, state, or local office</a:t>
            </a:r>
          </a:p>
          <a:p>
            <a:pPr lvl="1"/>
            <a:r>
              <a:rPr lang="en-US" dirty="0" smtClean="0"/>
              <a:t>May use public funds for the cost of materials or distribution for 50 or more pieces of substantially identical materials distributed after the first day to begin circulating nomination papers</a:t>
            </a:r>
          </a:p>
          <a:p>
            <a:r>
              <a:rPr lang="en-US" dirty="0" smtClean="0"/>
              <a:t>Except…</a:t>
            </a:r>
            <a:endParaRPr lang="en-US" dirty="0"/>
          </a:p>
        </p:txBody>
      </p:sp>
    </p:spTree>
    <p:extLst>
      <p:ext uri="{BB962C8B-B14F-4D97-AF65-F5344CB8AC3E}">
        <p14:creationId xmlns:p14="http://schemas.microsoft.com/office/powerpoint/2010/main" val="2583192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50 Piece Rule - Exceptions</a:t>
            </a:r>
            <a:endParaRPr lang="en-US" dirty="0"/>
          </a:p>
        </p:txBody>
      </p:sp>
      <p:sp>
        <p:nvSpPr>
          <p:cNvPr id="3" name="Content Placeholder 2"/>
          <p:cNvSpPr>
            <a:spLocks noGrp="1"/>
          </p:cNvSpPr>
          <p:nvPr>
            <p:ph idx="1"/>
          </p:nvPr>
        </p:nvSpPr>
        <p:spPr/>
        <p:txBody>
          <a:bodyPr>
            <a:normAutofit lnSpcReduction="10000"/>
          </a:bodyPr>
          <a:lstStyle/>
          <a:p>
            <a:r>
              <a:rPr lang="en-US" dirty="0" smtClean="0"/>
              <a:t>Answers to communications of constituents</a:t>
            </a:r>
          </a:p>
          <a:p>
            <a:r>
              <a:rPr lang="en-US" dirty="0" smtClean="0"/>
              <a:t>Actions taken by a state or local administrative officer pursuant to a specific law, ordinance, or resolution which authorizes or directs action to be taken</a:t>
            </a:r>
          </a:p>
          <a:p>
            <a:r>
              <a:rPr lang="en-US" dirty="0" smtClean="0"/>
              <a:t>Communications between members of the Legislature regarding the legislative or deliberative process while the Legislature is in session</a:t>
            </a:r>
          </a:p>
          <a:p>
            <a:r>
              <a:rPr lang="en-US" dirty="0" smtClean="0"/>
              <a:t>Communications not exceeding 500 pieces by member of the Legislature relating solely to the subject matter of a special or extraordinary session, made during the period between the date the session is called and 14 days after the adjournment of the session</a:t>
            </a:r>
            <a:endParaRPr lang="en-US" dirty="0"/>
          </a:p>
        </p:txBody>
      </p:sp>
    </p:spTree>
    <p:extLst>
      <p:ext uri="{BB962C8B-B14F-4D97-AF65-F5344CB8AC3E}">
        <p14:creationId xmlns:p14="http://schemas.microsoft.com/office/powerpoint/2010/main" val="35832343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r>
              <a:rPr lang="en-US" altLang="en-US" dirty="0" smtClean="0"/>
              <a:t>Scheduling and Communications</a:t>
            </a:r>
          </a:p>
        </p:txBody>
      </p:sp>
      <p:sp>
        <p:nvSpPr>
          <p:cNvPr id="20483" name="Rectangle 3"/>
          <p:cNvSpPr>
            <a:spLocks noGrp="1" noChangeArrowheads="1"/>
          </p:cNvSpPr>
          <p:nvPr>
            <p:ph idx="1"/>
          </p:nvPr>
        </p:nvSpPr>
        <p:spPr/>
        <p:txBody>
          <a:bodyPr>
            <a:noAutofit/>
          </a:bodyPr>
          <a:lstStyle/>
          <a:p>
            <a:pPr>
              <a:lnSpc>
                <a:spcPct val="80000"/>
              </a:lnSpc>
              <a:buClr>
                <a:schemeClr val="accent1"/>
              </a:buClr>
            </a:pPr>
            <a:r>
              <a:rPr lang="en-US" altLang="en-US" dirty="0" smtClean="0"/>
              <a:t>Making campaign appointments prohibited. </a:t>
            </a:r>
          </a:p>
          <a:p>
            <a:pPr>
              <a:lnSpc>
                <a:spcPct val="80000"/>
              </a:lnSpc>
              <a:buClr>
                <a:schemeClr val="accent1"/>
              </a:buClr>
            </a:pPr>
            <a:r>
              <a:rPr lang="en-US" altLang="en-US" dirty="0" smtClean="0"/>
              <a:t>Recording hour and location of campaign appointments; incidental communications with campaign committee okay. </a:t>
            </a:r>
          </a:p>
          <a:p>
            <a:pPr>
              <a:lnSpc>
                <a:spcPct val="80000"/>
              </a:lnSpc>
              <a:buClr>
                <a:schemeClr val="accent1"/>
              </a:buClr>
            </a:pPr>
            <a:r>
              <a:rPr lang="en-US" altLang="en-US" dirty="0" smtClean="0"/>
              <a:t>Providing calendar information permitted. </a:t>
            </a:r>
          </a:p>
          <a:p>
            <a:pPr>
              <a:lnSpc>
                <a:spcPct val="80000"/>
              </a:lnSpc>
              <a:buClr>
                <a:schemeClr val="accent1"/>
              </a:buClr>
            </a:pPr>
            <a:r>
              <a:rPr lang="en-US" altLang="en-US" dirty="0" smtClean="0"/>
              <a:t>Refer campaign messages to candidate or campaign committee. </a:t>
            </a:r>
          </a:p>
        </p:txBody>
      </p:sp>
    </p:spTree>
    <p:extLst>
      <p:ext uri="{BB962C8B-B14F-4D97-AF65-F5344CB8AC3E}">
        <p14:creationId xmlns:p14="http://schemas.microsoft.com/office/powerpoint/2010/main" val="665785720"/>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Use of Office for Financial Gain</a:t>
            </a:r>
            <a:endParaRPr lang="en-US" dirty="0"/>
          </a:p>
        </p:txBody>
      </p:sp>
      <p:sp>
        <p:nvSpPr>
          <p:cNvPr id="3" name="Content Placeholder 2"/>
          <p:cNvSpPr>
            <a:spLocks noGrp="1"/>
          </p:cNvSpPr>
          <p:nvPr>
            <p:ph idx="1"/>
          </p:nvPr>
        </p:nvSpPr>
        <p:spPr/>
        <p:txBody>
          <a:bodyPr/>
          <a:lstStyle/>
          <a:p>
            <a:r>
              <a:rPr lang="en-US" cap="small" dirty="0"/>
              <a:t>Wis. Stat. </a:t>
            </a:r>
            <a:r>
              <a:rPr lang="en-US" dirty="0" smtClean="0"/>
              <a:t>§19.45(2)</a:t>
            </a:r>
          </a:p>
          <a:p>
            <a:pPr lvl="1"/>
            <a:r>
              <a:rPr lang="en-US" dirty="0" smtClean="0"/>
              <a:t>No state public official may use his or her public position or office to obtain financial gain or anything of substantial value for the private benefit of himself or herself or his or her immediate family, or for an organization with which he or she is associated.</a:t>
            </a:r>
          </a:p>
          <a:p>
            <a:r>
              <a:rPr lang="en-US" dirty="0" smtClean="0"/>
              <a:t>Exceptions:</a:t>
            </a:r>
          </a:p>
          <a:p>
            <a:pPr lvl="1"/>
            <a:r>
              <a:rPr lang="en-US" dirty="0" smtClean="0"/>
              <a:t>Campaign contributions</a:t>
            </a:r>
          </a:p>
          <a:p>
            <a:pPr lvl="1"/>
            <a:r>
              <a:rPr lang="en-US" dirty="0" smtClean="0"/>
              <a:t>Donations to non-profits</a:t>
            </a:r>
            <a:endParaRPr lang="en-US" dirty="0"/>
          </a:p>
        </p:txBody>
      </p:sp>
    </p:spTree>
    <p:extLst>
      <p:ext uri="{BB962C8B-B14F-4D97-AF65-F5344CB8AC3E}">
        <p14:creationId xmlns:p14="http://schemas.microsoft.com/office/powerpoint/2010/main" val="128012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 and Reward</a:t>
            </a:r>
            <a:endParaRPr lang="en-US" dirty="0"/>
          </a:p>
        </p:txBody>
      </p:sp>
      <p:sp>
        <p:nvSpPr>
          <p:cNvPr id="3" name="Content Placeholder 2"/>
          <p:cNvSpPr>
            <a:spLocks noGrp="1"/>
          </p:cNvSpPr>
          <p:nvPr>
            <p:ph idx="1"/>
          </p:nvPr>
        </p:nvSpPr>
        <p:spPr/>
        <p:txBody>
          <a:bodyPr/>
          <a:lstStyle/>
          <a:p>
            <a:r>
              <a:rPr lang="en-US" cap="small" dirty="0"/>
              <a:t>Wis. Stat. </a:t>
            </a:r>
            <a:r>
              <a:rPr lang="en-US" dirty="0" smtClean="0"/>
              <a:t>§19.45(3)</a:t>
            </a:r>
          </a:p>
          <a:p>
            <a:pPr lvl="1"/>
            <a:r>
              <a:rPr lang="en-US" dirty="0" smtClean="0"/>
              <a:t>No person may offer or give to a state public official, directly or indirectly, and no state public official may accept from any person, directly or indirectly, anything of value if it could reasonably be expected to influence the state public official’s vote, official actions, or judgment, or could reasonably be considered as a reward for any official action or inaction on the part of the state public official.</a:t>
            </a:r>
          </a:p>
          <a:p>
            <a:endParaRPr lang="en-US" dirty="0"/>
          </a:p>
        </p:txBody>
      </p:sp>
    </p:spTree>
    <p:extLst>
      <p:ext uri="{BB962C8B-B14F-4D97-AF65-F5344CB8AC3E}">
        <p14:creationId xmlns:p14="http://schemas.microsoft.com/office/powerpoint/2010/main" val="34953898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noAutofit/>
          </a:bodyPr>
          <a:lstStyle/>
          <a:p>
            <a:r>
              <a:rPr lang="en-US" sz="3600" dirty="0" smtClean="0"/>
              <a:t>Food, Drink, Transportation, and Lodging</a:t>
            </a:r>
            <a:endParaRPr lang="en-US" sz="3600" dirty="0"/>
          </a:p>
        </p:txBody>
      </p:sp>
      <p:sp>
        <p:nvSpPr>
          <p:cNvPr id="3" name="Content Placeholder 2"/>
          <p:cNvSpPr>
            <a:spLocks noGrp="1"/>
          </p:cNvSpPr>
          <p:nvPr>
            <p:ph idx="1"/>
          </p:nvPr>
        </p:nvSpPr>
        <p:spPr/>
        <p:txBody>
          <a:bodyPr/>
          <a:lstStyle/>
          <a:p>
            <a:r>
              <a:rPr lang="en-US" cap="small" dirty="0"/>
              <a:t>Wis. Stat. </a:t>
            </a:r>
            <a:r>
              <a:rPr lang="en-US" dirty="0" smtClean="0"/>
              <a:t>§19.45(</a:t>
            </a:r>
            <a:r>
              <a:rPr lang="en-US" dirty="0" err="1" smtClean="0"/>
              <a:t>3m</a:t>
            </a:r>
            <a:r>
              <a:rPr lang="en-US" dirty="0" smtClean="0"/>
              <a:t>)</a:t>
            </a:r>
          </a:p>
          <a:p>
            <a:pPr lvl="1"/>
            <a:r>
              <a:rPr lang="en-US" dirty="0" smtClean="0"/>
              <a:t>No state public official may accept or retain any transportation, lodging, meals, food or beverage, or reimbursement therefor, except in accordance with § 19.56(3).</a:t>
            </a:r>
          </a:p>
          <a:p>
            <a:r>
              <a:rPr lang="en-US" dirty="0" smtClean="0"/>
              <a:t>Exceptions:</a:t>
            </a:r>
          </a:p>
          <a:p>
            <a:pPr lvl="1"/>
            <a:r>
              <a:rPr lang="en-US" dirty="0" smtClean="0"/>
              <a:t>Official talk or meeting</a:t>
            </a:r>
          </a:p>
          <a:p>
            <a:pPr lvl="1"/>
            <a:r>
              <a:rPr lang="en-US" dirty="0" smtClean="0"/>
              <a:t>Unrelated to holding public office</a:t>
            </a:r>
          </a:p>
          <a:p>
            <a:pPr lvl="1"/>
            <a:r>
              <a:rPr lang="en-US" dirty="0" smtClean="0"/>
              <a:t>State benefit</a:t>
            </a:r>
          </a:p>
          <a:p>
            <a:pPr lvl="1"/>
            <a:r>
              <a:rPr lang="en-US" dirty="0" smtClean="0"/>
              <a:t>Reported as an expense by a political committee</a:t>
            </a:r>
          </a:p>
          <a:p>
            <a:pPr lvl="1"/>
            <a:r>
              <a:rPr lang="en-US" dirty="0" smtClean="0"/>
              <a:t>WEDC/Department of Tourism</a:t>
            </a:r>
            <a:endParaRPr lang="en-US" dirty="0"/>
          </a:p>
          <a:p>
            <a:endParaRPr lang="en-US" dirty="0"/>
          </a:p>
        </p:txBody>
      </p:sp>
    </p:spTree>
    <p:extLst>
      <p:ext uri="{BB962C8B-B14F-4D97-AF65-F5344CB8AC3E}">
        <p14:creationId xmlns:p14="http://schemas.microsoft.com/office/powerpoint/2010/main" val="300024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noAutofit/>
          </a:bodyPr>
          <a:lstStyle/>
          <a:p>
            <a:r>
              <a:rPr lang="en-US" sz="3600" dirty="0" smtClean="0"/>
              <a:t>Use of Confidential Information for Private Gain</a:t>
            </a:r>
            <a:endParaRPr lang="en-US" sz="3600" dirty="0"/>
          </a:p>
        </p:txBody>
      </p:sp>
      <p:sp>
        <p:nvSpPr>
          <p:cNvPr id="3" name="Content Placeholder 2"/>
          <p:cNvSpPr>
            <a:spLocks noGrp="1"/>
          </p:cNvSpPr>
          <p:nvPr>
            <p:ph idx="1"/>
          </p:nvPr>
        </p:nvSpPr>
        <p:spPr/>
        <p:txBody>
          <a:bodyPr/>
          <a:lstStyle/>
          <a:p>
            <a:r>
              <a:rPr lang="en-US" cap="small" dirty="0"/>
              <a:t>Wis. Stat. </a:t>
            </a:r>
            <a:r>
              <a:rPr lang="en-US" dirty="0" smtClean="0"/>
              <a:t>§19.45(4)</a:t>
            </a:r>
          </a:p>
          <a:p>
            <a:pPr lvl="1"/>
            <a:r>
              <a:rPr lang="en-US" dirty="0" smtClean="0"/>
              <a:t>No state public official may intentionally use or disclose information gained in the course of or by reason of his or her official position or activities in any way that could result in the receipt of anything of value for himself or herself, for his or her immediate family, or for any other person, if the information has not been communicated to the public or is not public information.</a:t>
            </a:r>
          </a:p>
          <a:p>
            <a:endParaRPr lang="en-US" dirty="0"/>
          </a:p>
          <a:p>
            <a:endParaRPr lang="en-US" dirty="0"/>
          </a:p>
        </p:txBody>
      </p:sp>
    </p:spTree>
    <p:extLst>
      <p:ext uri="{BB962C8B-B14F-4D97-AF65-F5344CB8AC3E}">
        <p14:creationId xmlns:p14="http://schemas.microsoft.com/office/powerpoint/2010/main" val="11883101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Unlawful Benefits</a:t>
            </a:r>
            <a:endParaRPr lang="en-US" dirty="0"/>
          </a:p>
        </p:txBody>
      </p:sp>
      <p:sp>
        <p:nvSpPr>
          <p:cNvPr id="3" name="Content Placeholder 2"/>
          <p:cNvSpPr>
            <a:spLocks noGrp="1"/>
          </p:cNvSpPr>
          <p:nvPr>
            <p:ph idx="1"/>
          </p:nvPr>
        </p:nvSpPr>
        <p:spPr/>
        <p:txBody>
          <a:bodyPr/>
          <a:lstStyle/>
          <a:p>
            <a:r>
              <a:rPr lang="en-US" cap="small" dirty="0"/>
              <a:t>Wis. Stat. </a:t>
            </a:r>
            <a:r>
              <a:rPr lang="en-US" dirty="0" smtClean="0"/>
              <a:t>§19.45(5)</a:t>
            </a:r>
          </a:p>
          <a:p>
            <a:pPr lvl="1"/>
            <a:r>
              <a:rPr lang="en-US" dirty="0" smtClean="0"/>
              <a:t>No state public official may use or attempt to use the public position held by the public official to influence or gain unlawful benefits, advantages or privileges personally or for others.</a:t>
            </a:r>
            <a:endParaRPr lang="en-US" dirty="0"/>
          </a:p>
          <a:p>
            <a:endParaRPr lang="en-US" dirty="0"/>
          </a:p>
        </p:txBody>
      </p:sp>
    </p:spTree>
    <p:extLst>
      <p:ext uri="{BB962C8B-B14F-4D97-AF65-F5344CB8AC3E}">
        <p14:creationId xmlns:p14="http://schemas.microsoft.com/office/powerpoint/2010/main" val="32875998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Conflicts of Interest</a:t>
            </a:r>
            <a:endParaRPr lang="en-US" dirty="0"/>
          </a:p>
        </p:txBody>
      </p:sp>
      <p:sp>
        <p:nvSpPr>
          <p:cNvPr id="3" name="Content Placeholder 2"/>
          <p:cNvSpPr>
            <a:spLocks noGrp="1"/>
          </p:cNvSpPr>
          <p:nvPr>
            <p:ph idx="1"/>
          </p:nvPr>
        </p:nvSpPr>
        <p:spPr/>
        <p:txBody>
          <a:bodyPr>
            <a:normAutofit/>
          </a:bodyPr>
          <a:lstStyle/>
          <a:p>
            <a:r>
              <a:rPr lang="en-US" cap="small" dirty="0"/>
              <a:t>Wis. Stat. </a:t>
            </a:r>
            <a:r>
              <a:rPr lang="en-US" dirty="0" smtClean="0"/>
              <a:t>§19.46(1): No state public official may:</a:t>
            </a:r>
          </a:p>
          <a:p>
            <a:pPr lvl="1"/>
            <a:r>
              <a:rPr lang="en-US" dirty="0" smtClean="0"/>
              <a:t>Take any official action substantially affecting a matter in which the official, a member of his or her immediate family, or an organization with which the official is associated has a substantial financial interest.</a:t>
            </a:r>
          </a:p>
          <a:p>
            <a:pPr lvl="1"/>
            <a:r>
              <a:rPr lang="en-US" dirty="0" smtClean="0"/>
              <a:t>Use his or her office or position in a way that produces or assists in the production of a substantial benefit, direct or indirect, for the official, one or more members of the official’s immediate family either separately or together, or an organization with which the official is associated.</a:t>
            </a:r>
          </a:p>
          <a:p>
            <a:endParaRPr lang="en-US" dirty="0" smtClean="0"/>
          </a:p>
          <a:p>
            <a:pPr lvl="2"/>
            <a:endParaRPr lang="en-US" dirty="0"/>
          </a:p>
        </p:txBody>
      </p:sp>
    </p:spTree>
    <p:extLst>
      <p:ext uri="{BB962C8B-B14F-4D97-AF65-F5344CB8AC3E}">
        <p14:creationId xmlns:p14="http://schemas.microsoft.com/office/powerpoint/2010/main" val="2825229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Ethics Commission</a:t>
            </a:r>
          </a:p>
        </p:txBody>
      </p:sp>
      <p:sp>
        <p:nvSpPr>
          <p:cNvPr id="3" name="Content Placeholder 2"/>
          <p:cNvSpPr>
            <a:spLocks noGrp="1"/>
          </p:cNvSpPr>
          <p:nvPr>
            <p:ph idx="1"/>
          </p:nvPr>
        </p:nvSpPr>
        <p:spPr/>
        <p:txBody>
          <a:bodyPr/>
          <a:lstStyle/>
          <a:p>
            <a:r>
              <a:rPr lang="en-US" dirty="0"/>
              <a:t>Created by 2015 Wisconsin Act 118</a:t>
            </a:r>
          </a:p>
          <a:p>
            <a:r>
              <a:rPr lang="en-US" dirty="0"/>
              <a:t>6 members – Partisan </a:t>
            </a:r>
            <a:r>
              <a:rPr lang="en-US" dirty="0" smtClean="0"/>
              <a:t>Appointments</a:t>
            </a:r>
          </a:p>
          <a:p>
            <a:pPr lvl="1"/>
            <a:r>
              <a:rPr lang="en-US" sz="2400" dirty="0" smtClean="0"/>
              <a:t>2 </a:t>
            </a:r>
            <a:r>
              <a:rPr lang="en-US" sz="2400" dirty="0"/>
              <a:t>former judges, 4 others</a:t>
            </a:r>
          </a:p>
          <a:p>
            <a:pPr lvl="1"/>
            <a:r>
              <a:rPr lang="en-US" sz="2400" dirty="0"/>
              <a:t>4 year terms</a:t>
            </a:r>
          </a:p>
          <a:p>
            <a:r>
              <a:rPr lang="en-US" dirty="0"/>
              <a:t>Headed by Commission Administrator</a:t>
            </a:r>
          </a:p>
          <a:p>
            <a:r>
              <a:rPr lang="en-US" dirty="0"/>
              <a:t>One Staff Counsel; Six Other Staff Positons</a:t>
            </a:r>
          </a:p>
          <a:p>
            <a:r>
              <a:rPr lang="en-US" dirty="0"/>
              <a:t>All actions require four votes</a:t>
            </a:r>
          </a:p>
          <a:p>
            <a:r>
              <a:rPr lang="en-US" dirty="0"/>
              <a:t>Confidentiality: Advice &amp; </a:t>
            </a:r>
            <a:r>
              <a:rPr lang="en-US" dirty="0" smtClean="0"/>
              <a:t>Investigations</a:t>
            </a:r>
            <a:endParaRPr lang="en-US" dirty="0"/>
          </a:p>
        </p:txBody>
      </p:sp>
    </p:spTree>
    <p:extLst>
      <p:ext uri="{BB962C8B-B14F-4D97-AF65-F5344CB8AC3E}">
        <p14:creationId xmlns:p14="http://schemas.microsoft.com/office/powerpoint/2010/main" val="6008696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Statement of Economic </a:t>
            </a:r>
            <a:r>
              <a:rPr lang="en-US" dirty="0"/>
              <a:t>I</a:t>
            </a:r>
            <a:r>
              <a:rPr lang="en-US" dirty="0" smtClean="0"/>
              <a:t>nterests</a:t>
            </a:r>
            <a:endParaRPr lang="en-US" dirty="0"/>
          </a:p>
        </p:txBody>
      </p:sp>
      <p:sp>
        <p:nvSpPr>
          <p:cNvPr id="3" name="Content Placeholder 2"/>
          <p:cNvSpPr>
            <a:spLocks noGrp="1"/>
          </p:cNvSpPr>
          <p:nvPr>
            <p:ph idx="1"/>
          </p:nvPr>
        </p:nvSpPr>
        <p:spPr/>
        <p:txBody>
          <a:bodyPr/>
          <a:lstStyle/>
          <a:p>
            <a:r>
              <a:rPr lang="en-US" dirty="0" smtClean="0"/>
              <a:t>Annual requirement</a:t>
            </a:r>
          </a:p>
          <a:p>
            <a:r>
              <a:rPr lang="en-US" dirty="0" smtClean="0"/>
              <a:t>Must identify investments, real estate, businesses, and creditors as of the last day of the prior year.</a:t>
            </a:r>
          </a:p>
          <a:p>
            <a:r>
              <a:rPr lang="en-US" dirty="0" smtClean="0"/>
              <a:t>All direct sources of family income from prior year of $1,000 or more.</a:t>
            </a:r>
          </a:p>
          <a:p>
            <a:r>
              <a:rPr lang="en-US" dirty="0" smtClean="0"/>
              <a:t>All sources of income from prior year of $10,000 or more received from partnerships, sub S corporations, service corporations, and LLCs (including customers, clients, and tenants) in which your family has a 10% or greater interest.</a:t>
            </a:r>
          </a:p>
          <a:p>
            <a:endParaRPr lang="en-US" dirty="0"/>
          </a:p>
        </p:txBody>
      </p:sp>
    </p:spTree>
    <p:extLst>
      <p:ext uri="{BB962C8B-B14F-4D97-AF65-F5344CB8AC3E}">
        <p14:creationId xmlns:p14="http://schemas.microsoft.com/office/powerpoint/2010/main" val="27584760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Hypotheticals</a:t>
            </a:r>
            <a:r>
              <a:rPr lang="en-US" b="0" dirty="0" smtClean="0"/>
              <a:t>:</a:t>
            </a:r>
            <a:r>
              <a:rPr lang="en-US" dirty="0" smtClean="0"/>
              <a:t> </a:t>
            </a:r>
            <a:r>
              <a:rPr lang="en-US" sz="2800" b="0" dirty="0" smtClean="0"/>
              <a:t>How would you handle this?</a:t>
            </a:r>
            <a:endParaRPr lang="en-US" sz="2800" b="0" dirty="0"/>
          </a:p>
        </p:txBody>
      </p:sp>
    </p:spTree>
    <p:extLst>
      <p:ext uri="{BB962C8B-B14F-4D97-AF65-F5344CB8AC3E}">
        <p14:creationId xmlns:p14="http://schemas.microsoft.com/office/powerpoint/2010/main" val="27477014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Campaigning</a:t>
            </a:r>
          </a:p>
        </p:txBody>
      </p:sp>
      <p:sp>
        <p:nvSpPr>
          <p:cNvPr id="3" name="Content Placeholder 2"/>
          <p:cNvSpPr>
            <a:spLocks noGrp="1"/>
          </p:cNvSpPr>
          <p:nvPr>
            <p:ph idx="1"/>
          </p:nvPr>
        </p:nvSpPr>
        <p:spPr>
          <a:xfrm>
            <a:off x="457200" y="1600200"/>
            <a:ext cx="3733800" cy="4525963"/>
          </a:xfrm>
        </p:spPr>
        <p:txBody>
          <a:bodyPr/>
          <a:lstStyle/>
          <a:p>
            <a:r>
              <a:rPr lang="en-US" dirty="0"/>
              <a:t>Can a candidate take campaign pictures at the State Capitol</a:t>
            </a:r>
            <a:r>
              <a:rPr lang="en-US" dirty="0" smtClean="0"/>
              <a:t>?</a:t>
            </a:r>
            <a:endParaRPr lang="en-US" dirty="0"/>
          </a:p>
        </p:txBody>
      </p:sp>
      <p:pic>
        <p:nvPicPr>
          <p:cNvPr id="4"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5320" y="1760220"/>
            <a:ext cx="4112900" cy="29641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971800"/>
            <a:ext cx="4121324" cy="2889628"/>
          </a:xfrm>
          <a:prstGeom prst="rect">
            <a:avLst/>
          </a:prstGeom>
        </p:spPr>
      </p:pic>
    </p:spTree>
    <p:extLst>
      <p:ext uri="{BB962C8B-B14F-4D97-AF65-F5344CB8AC3E}">
        <p14:creationId xmlns:p14="http://schemas.microsoft.com/office/powerpoint/2010/main" val="3515738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Campaigning</a:t>
            </a:r>
            <a:endParaRPr lang="en-US" dirty="0"/>
          </a:p>
        </p:txBody>
      </p:sp>
      <p:sp>
        <p:nvSpPr>
          <p:cNvPr id="6" name="Content Placeholder 5"/>
          <p:cNvSpPr>
            <a:spLocks noGrp="1"/>
          </p:cNvSpPr>
          <p:nvPr>
            <p:ph idx="1"/>
          </p:nvPr>
        </p:nvSpPr>
        <p:spPr/>
        <p:txBody>
          <a:bodyPr/>
          <a:lstStyle/>
          <a:p>
            <a:r>
              <a:rPr lang="en-US" dirty="0" smtClean="0"/>
              <a:t>Don’t use any state resource for campaigning (email, computers, photocopier, etc.)</a:t>
            </a:r>
          </a:p>
          <a:p>
            <a:r>
              <a:rPr lang="en-US" dirty="0" smtClean="0"/>
              <a:t>Staff may not engage in campaign activity on public time or in public offices.</a:t>
            </a:r>
          </a:p>
          <a:p>
            <a:r>
              <a:rPr lang="en-US" dirty="0" smtClean="0"/>
              <a:t>May not solicit or receive contributions while engaged in official duties</a:t>
            </a:r>
          </a:p>
          <a:p>
            <a:r>
              <a:rPr lang="en-US" dirty="0" smtClean="0"/>
              <a:t>Do not use access to any non-public areas.</a:t>
            </a:r>
            <a:endParaRPr lang="en-US" dirty="0"/>
          </a:p>
        </p:txBody>
      </p:sp>
    </p:spTree>
    <p:extLst>
      <p:ext uri="{BB962C8B-B14F-4D97-AF65-F5344CB8AC3E}">
        <p14:creationId xmlns:p14="http://schemas.microsoft.com/office/powerpoint/2010/main" val="6474640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a:t>
            </a:r>
            <a:r>
              <a:rPr lang="en-US" dirty="0" smtClean="0"/>
              <a:t>Office </a:t>
            </a:r>
            <a:r>
              <a:rPr lang="en-US" dirty="0"/>
              <a:t>for </a:t>
            </a:r>
            <a:r>
              <a:rPr lang="en-US" dirty="0" smtClean="0"/>
              <a:t>Financial </a:t>
            </a:r>
            <a:r>
              <a:rPr lang="en-US" dirty="0"/>
              <a:t>Gain</a:t>
            </a:r>
          </a:p>
        </p:txBody>
      </p:sp>
      <p:sp>
        <p:nvSpPr>
          <p:cNvPr id="3" name="Content Placeholder 2"/>
          <p:cNvSpPr>
            <a:spLocks noGrp="1"/>
          </p:cNvSpPr>
          <p:nvPr>
            <p:ph idx="1"/>
          </p:nvPr>
        </p:nvSpPr>
        <p:spPr>
          <a:xfrm>
            <a:off x="457200" y="1600200"/>
            <a:ext cx="3733800" cy="4525963"/>
          </a:xfrm>
        </p:spPr>
        <p:txBody>
          <a:bodyPr/>
          <a:lstStyle/>
          <a:p>
            <a:r>
              <a:rPr lang="en-US" dirty="0"/>
              <a:t>A nonprofit organization asked a Legislator if they could include as a raffle prize a “lunch with a legislator”, as part of their efforts to fundraise.</a:t>
            </a:r>
          </a:p>
          <a:p>
            <a:r>
              <a:rPr lang="en-US" dirty="0"/>
              <a:t>Can the Legislator participate?</a:t>
            </a:r>
          </a:p>
          <a:p>
            <a:endParaRPr lang="en-US" dirty="0"/>
          </a:p>
        </p:txBody>
      </p:sp>
      <p:pic>
        <p:nvPicPr>
          <p:cNvPr id="4" name="Picture 3" descr="C:\Users\bellbmszc\AppData\Local\Microsoft\Windows\Temporary Internet Files\Content.IE5\9AWDH5DL\fundrais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9027" y="2286000"/>
            <a:ext cx="4577773" cy="2928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490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Use of Office for Financial Gain</a:t>
            </a:r>
          </a:p>
        </p:txBody>
      </p:sp>
      <p:sp>
        <p:nvSpPr>
          <p:cNvPr id="6" name="Content Placeholder 5"/>
          <p:cNvSpPr>
            <a:spLocks noGrp="1"/>
          </p:cNvSpPr>
          <p:nvPr>
            <p:ph idx="1"/>
          </p:nvPr>
        </p:nvSpPr>
        <p:spPr/>
        <p:txBody>
          <a:bodyPr/>
          <a:lstStyle/>
          <a:p>
            <a:r>
              <a:rPr lang="en-US" dirty="0" smtClean="0"/>
              <a:t>Candidates can solicit donations for a nonprofit organization with which they are associated</a:t>
            </a:r>
          </a:p>
          <a:p>
            <a:pPr lvl="1"/>
            <a:r>
              <a:rPr lang="en-US" dirty="0" smtClean="0"/>
              <a:t>The candidate or an immediate family member:</a:t>
            </a:r>
          </a:p>
          <a:p>
            <a:pPr lvl="2"/>
            <a:r>
              <a:rPr lang="en-US" dirty="0" smtClean="0"/>
              <a:t>Is a director, officer, or trustee</a:t>
            </a:r>
          </a:p>
          <a:p>
            <a:pPr lvl="2"/>
            <a:r>
              <a:rPr lang="en-US" dirty="0" smtClean="0"/>
              <a:t>Owns or controls, directly, or indirectly, and severally or in the aggregate, at least 10 percent of the outstanding equity</a:t>
            </a:r>
          </a:p>
          <a:p>
            <a:pPr lvl="2"/>
            <a:r>
              <a:rPr lang="en-US" dirty="0" smtClean="0"/>
              <a:t>Or a member of the candidate’s immediate family is an authorized representative or agent</a:t>
            </a:r>
          </a:p>
        </p:txBody>
      </p:sp>
    </p:spTree>
    <p:extLst>
      <p:ext uri="{BB962C8B-B14F-4D97-AF65-F5344CB8AC3E}">
        <p14:creationId xmlns:p14="http://schemas.microsoft.com/office/powerpoint/2010/main" val="40530093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Tickets/Luxury </a:t>
            </a:r>
            <a:r>
              <a:rPr lang="en-US" dirty="0" smtClean="0"/>
              <a:t>Boxes</a:t>
            </a:r>
            <a:endParaRPr lang="en-US" dirty="0"/>
          </a:p>
        </p:txBody>
      </p:sp>
      <p:sp>
        <p:nvSpPr>
          <p:cNvPr id="3" name="Content Placeholder 2"/>
          <p:cNvSpPr>
            <a:spLocks noGrp="1"/>
          </p:cNvSpPr>
          <p:nvPr>
            <p:ph idx="1"/>
          </p:nvPr>
        </p:nvSpPr>
        <p:spPr>
          <a:xfrm>
            <a:off x="457200" y="1600200"/>
            <a:ext cx="2438400" cy="4525963"/>
          </a:xfrm>
        </p:spPr>
        <p:txBody>
          <a:bodyPr/>
          <a:lstStyle/>
          <a:p>
            <a:r>
              <a:rPr lang="en-US" dirty="0"/>
              <a:t>Old friend from college invites you</a:t>
            </a:r>
          </a:p>
          <a:p>
            <a:r>
              <a:rPr lang="en-US" dirty="0"/>
              <a:t>Premium seats/skybox</a:t>
            </a:r>
          </a:p>
          <a:p>
            <a:r>
              <a:rPr lang="en-US" dirty="0"/>
              <a:t>May you accept the ticket?</a:t>
            </a:r>
          </a:p>
        </p:txBody>
      </p:sp>
      <p:pic>
        <p:nvPicPr>
          <p:cNvPr id="5"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800" y="1828800"/>
            <a:ext cx="5076825" cy="3791949"/>
          </a:xfrm>
          <a:prstGeom prst="rect">
            <a:avLst/>
          </a:prstGeom>
        </p:spPr>
      </p:pic>
    </p:spTree>
    <p:extLst>
      <p:ext uri="{BB962C8B-B14F-4D97-AF65-F5344CB8AC3E}">
        <p14:creationId xmlns:p14="http://schemas.microsoft.com/office/powerpoint/2010/main" val="4568053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Accepting Gifts</a:t>
            </a:r>
            <a:endParaRPr lang="en-US" dirty="0"/>
          </a:p>
        </p:txBody>
      </p:sp>
      <p:sp>
        <p:nvSpPr>
          <p:cNvPr id="3" name="Content Placeholder 2"/>
          <p:cNvSpPr>
            <a:spLocks noGrp="1"/>
          </p:cNvSpPr>
          <p:nvPr>
            <p:ph idx="1"/>
          </p:nvPr>
        </p:nvSpPr>
        <p:spPr/>
        <p:txBody>
          <a:bodyPr>
            <a:normAutofit fontScale="92500" lnSpcReduction="10000"/>
          </a:bodyPr>
          <a:lstStyle/>
          <a:p>
            <a:r>
              <a:rPr lang="en-US" sz="2600" dirty="0" smtClean="0"/>
              <a:t>Don’t accept anything from a lobbyist or lobbying principal – even if you pay for it.</a:t>
            </a:r>
          </a:p>
          <a:p>
            <a:r>
              <a:rPr lang="en-US" sz="2600" dirty="0" smtClean="0"/>
              <a:t>Don’t accept items or services of more than trivial value that are offered to you because of your official position.</a:t>
            </a:r>
          </a:p>
          <a:p>
            <a:r>
              <a:rPr lang="en-US" sz="2600" dirty="0" smtClean="0"/>
              <a:t>You may accept something if it’s not from a lobbyist and not related to your public office.</a:t>
            </a:r>
          </a:p>
          <a:p>
            <a:r>
              <a:rPr lang="en-US" sz="2600" dirty="0" smtClean="0"/>
              <a:t>You may accept something if it is available to the general public</a:t>
            </a:r>
          </a:p>
          <a:p>
            <a:r>
              <a:rPr lang="en-US" sz="2600" dirty="0"/>
              <a:t>Must report on Statement of Economic Interests if over $</a:t>
            </a:r>
            <a:r>
              <a:rPr lang="en-US" sz="2600" dirty="0" smtClean="0"/>
              <a:t>50</a:t>
            </a:r>
            <a:r>
              <a:rPr lang="en-US" sz="2600" dirty="0"/>
              <a:t> </a:t>
            </a:r>
            <a:r>
              <a:rPr lang="en-US" sz="2600" dirty="0" smtClean="0"/>
              <a:t>(face value may not be true value)</a:t>
            </a:r>
          </a:p>
          <a:p>
            <a:r>
              <a:rPr lang="en-US" sz="2600" dirty="0" smtClean="0"/>
              <a:t>If spouse is the invitee and you are the guest, that is okay.</a:t>
            </a:r>
          </a:p>
        </p:txBody>
      </p:sp>
    </p:spTree>
    <p:extLst>
      <p:ext uri="{BB962C8B-B14F-4D97-AF65-F5344CB8AC3E}">
        <p14:creationId xmlns:p14="http://schemas.microsoft.com/office/powerpoint/2010/main" val="16610239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t>Disposition of Gifts</a:t>
            </a:r>
          </a:p>
        </p:txBody>
      </p:sp>
      <p:sp>
        <p:nvSpPr>
          <p:cNvPr id="3" name="Content Placeholder 2"/>
          <p:cNvSpPr>
            <a:spLocks noGrp="1"/>
          </p:cNvSpPr>
          <p:nvPr>
            <p:ph idx="1"/>
          </p:nvPr>
        </p:nvSpPr>
        <p:spPr>
          <a:xfrm>
            <a:off x="838200" y="1524000"/>
            <a:ext cx="7772400" cy="4724400"/>
          </a:xfrm>
        </p:spPr>
        <p:txBody>
          <a:bodyPr>
            <a:normAutofit/>
          </a:bodyPr>
          <a:lstStyle/>
          <a:p>
            <a:r>
              <a:rPr lang="en-US" altLang="en-US" sz="2400" dirty="0" smtClean="0"/>
              <a:t>Treat the item as being given to the Legislature.</a:t>
            </a:r>
          </a:p>
          <a:p>
            <a:r>
              <a:rPr lang="en-US" altLang="en-US" sz="2400" dirty="0" smtClean="0"/>
              <a:t>Turn the item over to another state agency or to a public institution, such as a local school, library, or museum, that can use the item.</a:t>
            </a:r>
          </a:p>
          <a:p>
            <a:r>
              <a:rPr lang="en-US" altLang="en-US" sz="2400" dirty="0" smtClean="0"/>
              <a:t>Donate the item to a charitable organization (other than one of which the official or a family member is an officer, director, or agent). </a:t>
            </a:r>
          </a:p>
          <a:p>
            <a:r>
              <a:rPr lang="en-US" altLang="en-US" sz="2400" dirty="0" smtClean="0"/>
              <a:t>Return the item to the donor.</a:t>
            </a:r>
          </a:p>
          <a:p>
            <a:r>
              <a:rPr lang="en-US" altLang="en-US" sz="2400" dirty="0" smtClean="0"/>
              <a:t>If the donor is neither a lobbyist nor an organization that employs a lobbyist, purchase the item (by paying the donor the full retail value) and retain it. </a:t>
            </a:r>
          </a:p>
          <a:p>
            <a:endParaRPr lang="en-US" altLang="en-US" sz="2000" dirty="0" smtClean="0"/>
          </a:p>
        </p:txBody>
      </p:sp>
    </p:spTree>
    <p:extLst>
      <p:ext uri="{BB962C8B-B14F-4D97-AF65-F5344CB8AC3E}">
        <p14:creationId xmlns:p14="http://schemas.microsoft.com/office/powerpoint/2010/main" val="2935233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a:t>
            </a:r>
            <a:r>
              <a:rPr lang="en-US" dirty="0" smtClean="0"/>
              <a:t>A Seminar</a:t>
            </a:r>
            <a:endParaRPr lang="en-US" dirty="0"/>
          </a:p>
        </p:txBody>
      </p:sp>
      <p:sp>
        <p:nvSpPr>
          <p:cNvPr id="3" name="Content Placeholder 2"/>
          <p:cNvSpPr>
            <a:spLocks noGrp="1"/>
          </p:cNvSpPr>
          <p:nvPr>
            <p:ph idx="1"/>
          </p:nvPr>
        </p:nvSpPr>
        <p:spPr>
          <a:xfrm>
            <a:off x="457200" y="1600200"/>
            <a:ext cx="2438400" cy="4525963"/>
          </a:xfrm>
        </p:spPr>
        <p:txBody>
          <a:bodyPr/>
          <a:lstStyle/>
          <a:p>
            <a:r>
              <a:rPr lang="en-US" dirty="0"/>
              <a:t>Invited by your alma mater to teach a seminar</a:t>
            </a:r>
          </a:p>
          <a:p>
            <a:r>
              <a:rPr lang="en-US" dirty="0"/>
              <a:t>Can you teach the seminar?</a:t>
            </a:r>
          </a:p>
          <a:p>
            <a:r>
              <a:rPr lang="en-US" dirty="0"/>
              <a:t>Can you be paid?</a:t>
            </a:r>
          </a:p>
        </p:txBody>
      </p:sp>
      <p:pic>
        <p:nvPicPr>
          <p:cNvPr id="6"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3162" y="1828800"/>
            <a:ext cx="5670699" cy="3505200"/>
          </a:xfrm>
          <a:prstGeom prst="rect">
            <a:avLst/>
          </a:prstGeom>
        </p:spPr>
      </p:pic>
    </p:spTree>
    <p:extLst>
      <p:ext uri="{BB962C8B-B14F-4D97-AF65-F5344CB8AC3E}">
        <p14:creationId xmlns:p14="http://schemas.microsoft.com/office/powerpoint/2010/main" val="235938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Responsibilities</a:t>
            </a:r>
          </a:p>
        </p:txBody>
      </p:sp>
      <p:sp>
        <p:nvSpPr>
          <p:cNvPr id="3" name="Content Placeholder 2"/>
          <p:cNvSpPr>
            <a:spLocks noGrp="1"/>
          </p:cNvSpPr>
          <p:nvPr>
            <p:ph idx="1"/>
          </p:nvPr>
        </p:nvSpPr>
        <p:spPr/>
        <p:txBody>
          <a:bodyPr/>
          <a:lstStyle/>
          <a:p>
            <a:r>
              <a:rPr lang="en-US" sz="3200" dirty="0"/>
              <a:t>Administer Wisconsin Statutes</a:t>
            </a:r>
          </a:p>
          <a:p>
            <a:pPr lvl="1"/>
            <a:r>
              <a:rPr lang="en-US" sz="2800" dirty="0"/>
              <a:t>Chapter 11: Campaign Finance</a:t>
            </a:r>
          </a:p>
          <a:p>
            <a:pPr lvl="1"/>
            <a:r>
              <a:rPr lang="en-US" sz="2800" dirty="0"/>
              <a:t>Subchapter III, Chapter 13: Lobbying</a:t>
            </a:r>
          </a:p>
          <a:p>
            <a:pPr lvl="1"/>
            <a:r>
              <a:rPr lang="en-US" sz="2800" dirty="0"/>
              <a:t>Subchapter III, Chapter 19: Code of </a:t>
            </a:r>
            <a:r>
              <a:rPr lang="en-US" sz="2800" dirty="0" smtClean="0"/>
              <a:t>Ethics</a:t>
            </a:r>
            <a:endParaRPr lang="en-US" sz="2800" dirty="0"/>
          </a:p>
        </p:txBody>
      </p:sp>
    </p:spTree>
    <p:extLst>
      <p:ext uri="{BB962C8B-B14F-4D97-AF65-F5344CB8AC3E}">
        <p14:creationId xmlns:p14="http://schemas.microsoft.com/office/powerpoint/2010/main" val="25101644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Compensation for </a:t>
            </a:r>
            <a:r>
              <a:rPr lang="en-US" dirty="0"/>
              <a:t>S</a:t>
            </a:r>
            <a:r>
              <a:rPr lang="en-US" dirty="0" smtClean="0"/>
              <a:t>ervices</a:t>
            </a:r>
            <a:endParaRPr lang="en-US" dirty="0"/>
          </a:p>
        </p:txBody>
      </p:sp>
      <p:sp>
        <p:nvSpPr>
          <p:cNvPr id="3" name="Content Placeholder 2"/>
          <p:cNvSpPr>
            <a:spLocks noGrp="1"/>
          </p:cNvSpPr>
          <p:nvPr>
            <p:ph idx="1"/>
          </p:nvPr>
        </p:nvSpPr>
        <p:spPr/>
        <p:txBody>
          <a:bodyPr>
            <a:normAutofit/>
          </a:bodyPr>
          <a:lstStyle/>
          <a:p>
            <a:r>
              <a:rPr lang="en-US" dirty="0" smtClean="0"/>
              <a:t>Permitted to teach as a public official.</a:t>
            </a:r>
          </a:p>
          <a:p>
            <a:pPr lvl="1"/>
            <a:r>
              <a:rPr lang="en-US" dirty="0" smtClean="0"/>
              <a:t>Actually encouraged to go to meetings and gatherings to discuss processes, proposals, or issues affecting your office.</a:t>
            </a:r>
          </a:p>
          <a:p>
            <a:r>
              <a:rPr lang="en-US" dirty="0" smtClean="0"/>
              <a:t>May receive and retain reasonable compensation</a:t>
            </a:r>
          </a:p>
          <a:p>
            <a:pPr lvl="1"/>
            <a:r>
              <a:rPr lang="en-US" dirty="0" smtClean="0"/>
              <a:t>Must prepare/present without more than incidental reliance on state resources</a:t>
            </a:r>
          </a:p>
          <a:p>
            <a:pPr lvl="1"/>
            <a:r>
              <a:rPr lang="en-US" dirty="0" smtClean="0"/>
              <a:t>Still cannot accept from a lobbyist or lobbying principal</a:t>
            </a:r>
          </a:p>
          <a:p>
            <a:r>
              <a:rPr lang="en-US" dirty="0"/>
              <a:t>Compensation includes gifts, tickets, entertainment, reimbursement of travel, lodging, meals for spouse.</a:t>
            </a:r>
          </a:p>
          <a:p>
            <a:r>
              <a:rPr lang="en-US" dirty="0" smtClean="0"/>
              <a:t>Must </a:t>
            </a:r>
            <a:r>
              <a:rPr lang="en-US" dirty="0"/>
              <a:t>report </a:t>
            </a:r>
            <a:r>
              <a:rPr lang="en-US" dirty="0" smtClean="0"/>
              <a:t>compensation on </a:t>
            </a:r>
            <a:r>
              <a:rPr lang="en-US" dirty="0"/>
              <a:t>Statement of Economic </a:t>
            </a:r>
            <a:r>
              <a:rPr lang="en-US" dirty="0" smtClean="0"/>
              <a:t>Interests</a:t>
            </a:r>
          </a:p>
        </p:txBody>
      </p:sp>
    </p:spTree>
    <p:extLst>
      <p:ext uri="{BB962C8B-B14F-4D97-AF65-F5344CB8AC3E}">
        <p14:creationId xmlns:p14="http://schemas.microsoft.com/office/powerpoint/2010/main" val="40111907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634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Jurisdiction</a:t>
            </a:r>
          </a:p>
        </p:txBody>
      </p:sp>
      <p:sp>
        <p:nvSpPr>
          <p:cNvPr id="3" name="Content Placeholder 2"/>
          <p:cNvSpPr>
            <a:spLocks noGrp="1"/>
          </p:cNvSpPr>
          <p:nvPr>
            <p:ph idx="1"/>
          </p:nvPr>
        </p:nvSpPr>
        <p:spPr/>
        <p:txBody>
          <a:bodyPr/>
          <a:lstStyle/>
          <a:p>
            <a:r>
              <a:rPr lang="en-US" sz="2400" dirty="0"/>
              <a:t>Co-Equal Jurisdiction with District </a:t>
            </a:r>
            <a:r>
              <a:rPr lang="en-US" sz="2400" dirty="0" smtClean="0"/>
              <a:t>Attorneys, but </a:t>
            </a:r>
            <a:r>
              <a:rPr lang="en-US" sz="2400" dirty="0"/>
              <a:t>historically…</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12250639"/>
              </p:ext>
            </p:extLst>
          </p:nvPr>
        </p:nvGraphicFramePr>
        <p:xfrm>
          <a:off x="228600" y="2438400"/>
          <a:ext cx="8686800" cy="3505200"/>
        </p:xfrm>
        <a:graphic>
          <a:graphicData uri="http://schemas.openxmlformats.org/drawingml/2006/table">
            <a:tbl>
              <a:tblPr firstRow="1" bandRow="1">
                <a:tableStyleId>{5C22544A-7EE6-4342-B048-85BDC9FD1C3A}</a:tableStyleId>
              </a:tblPr>
              <a:tblGrid>
                <a:gridCol w="4343400"/>
                <a:gridCol w="4343400"/>
              </a:tblGrid>
              <a:tr h="37084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Segoe UI" panose="020B0502040204020203" pitchFamily="34" charset="0"/>
                          <a:ea typeface="Segoe UI" panose="020B0502040204020203" pitchFamily="34" charset="0"/>
                          <a:cs typeface="Segoe UI" panose="020B0502040204020203" pitchFamily="34" charset="0"/>
                        </a:rPr>
                        <a:t>Ethics Commission</a:t>
                      </a: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Segoe UI" panose="020B0502040204020203" pitchFamily="34" charset="0"/>
                          <a:ea typeface="Segoe UI" panose="020B0502040204020203" pitchFamily="34" charset="0"/>
                          <a:cs typeface="Segoe UI" panose="020B0502040204020203" pitchFamily="34" charset="0"/>
                        </a:rPr>
                        <a:t>District Attorneys </a:t>
                      </a:r>
                    </a:p>
                  </a:txBody>
                  <a:tcPr/>
                </a:tc>
              </a:tr>
              <a:tr h="370840">
                <a:tc>
                  <a:txBody>
                    <a:bodyPr/>
                    <a:lstStyle/>
                    <a:p>
                      <a:pPr marL="285750" lvl="2" indent="-285750">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Legislators, aides, service agencies</a:t>
                      </a:r>
                    </a:p>
                    <a:p>
                      <a:pPr marL="285750" lvl="2" indent="-285750">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Governor, Lt. Governor, appointees, secretaries, deputies, executive assistants, administrators</a:t>
                      </a:r>
                    </a:p>
                    <a:p>
                      <a:pPr marL="285750" lvl="2" indent="-285750">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Justices and judges</a:t>
                      </a:r>
                    </a:p>
                    <a:p>
                      <a:pPr marL="285750" lvl="2" indent="-285750">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Lobbyists and Lobbying Principals (organizations)</a:t>
                      </a:r>
                    </a:p>
                    <a:p>
                      <a:pPr marL="285750" lvl="2" indent="-285750">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Most campaign committees </a:t>
                      </a:r>
                    </a:p>
                    <a:p>
                      <a:pPr marL="285750" lvl="2" indent="-285750">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Any individual holding a state public office</a:t>
                      </a:r>
                    </a:p>
                    <a:p>
                      <a:endParaRPr lang="en-US"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marL="285750" lvl="2" indent="-285750">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Code of Ethics for Local Officials</a:t>
                      </a:r>
                    </a:p>
                    <a:p>
                      <a:pPr marL="285750" lvl="2" indent="-285750">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Local candidate and local referendum committees</a:t>
                      </a:r>
                    </a:p>
                    <a:p>
                      <a:endParaRPr lang="en-US" dirty="0">
                        <a:latin typeface="Segoe UI" panose="020B0502040204020203" pitchFamily="34" charset="0"/>
                        <a:ea typeface="Segoe UI" panose="020B0502040204020203" pitchFamily="34" charset="0"/>
                        <a:cs typeface="Segoe UI" panose="020B0502040204020203" pitchFamily="34" charset="0"/>
                      </a:endParaRPr>
                    </a:p>
                  </a:txBody>
                  <a:tcPr/>
                </a:tc>
              </a:tr>
            </a:tbl>
          </a:graphicData>
        </a:graphic>
      </p:graphicFrame>
    </p:spTree>
    <p:extLst>
      <p:ext uri="{BB962C8B-B14F-4D97-AF65-F5344CB8AC3E}">
        <p14:creationId xmlns:p14="http://schemas.microsoft.com/office/powerpoint/2010/main" val="501964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Important Laws to Know</a:t>
            </a:r>
            <a:endParaRPr lang="en-US" dirty="0"/>
          </a:p>
        </p:txBody>
      </p:sp>
    </p:spTree>
    <p:extLst>
      <p:ext uri="{BB962C8B-B14F-4D97-AF65-F5344CB8AC3E}">
        <p14:creationId xmlns:p14="http://schemas.microsoft.com/office/powerpoint/2010/main" val="2338165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03 - Lobbying Records\a Lobbying Databases\1999-2000\Pics\PoleCa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6248400" cy="6324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3"/>
          <p:cNvSpPr txBox="1">
            <a:spLocks noChangeArrowheads="1"/>
          </p:cNvSpPr>
          <p:nvPr/>
        </p:nvSpPr>
        <p:spPr bwMode="auto">
          <a:xfrm>
            <a:off x="6705600" y="228600"/>
            <a:ext cx="2209800" cy="638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b="1" dirty="0">
                <a:latin typeface="Arial" charset="0"/>
              </a:rPr>
              <a:t>POLITICAL MARKET</a:t>
            </a:r>
            <a:endParaRPr lang="en-US" altLang="en-US" sz="1200" dirty="0">
              <a:latin typeface="Arial" charset="0"/>
            </a:endParaRPr>
          </a:p>
          <a:p>
            <a:endParaRPr lang="en-US" altLang="en-US" sz="800" dirty="0">
              <a:latin typeface="Arial" charset="0"/>
            </a:endParaRPr>
          </a:p>
          <a:p>
            <a:r>
              <a:rPr lang="en-US" altLang="en-US" sz="1400" b="1" dirty="0">
                <a:latin typeface="Arial" charset="0"/>
              </a:rPr>
              <a:t>Conscientious Rail-road President to Dealer:</a:t>
            </a:r>
            <a:r>
              <a:rPr lang="en-US" altLang="en-US" sz="1400" dirty="0">
                <a:latin typeface="Arial" charset="0"/>
              </a:rPr>
              <a:t> “Ah! Let me see.  I think I’ll take this bunch of Legislators at $5000 a head.  The Senators, at - what price did you say?”</a:t>
            </a:r>
          </a:p>
          <a:p>
            <a:r>
              <a:rPr lang="en-US" altLang="en-US" sz="1400" b="1" dirty="0">
                <a:latin typeface="Arial" charset="0"/>
              </a:rPr>
              <a:t>Dealer:</a:t>
            </a:r>
            <a:r>
              <a:rPr lang="en-US" altLang="en-US" sz="1400" dirty="0">
                <a:latin typeface="Arial" charset="0"/>
              </a:rPr>
              <a:t> “Can’t afford ‘</a:t>
            </a:r>
            <a:r>
              <a:rPr lang="en-US" altLang="en-US" sz="1400" dirty="0" err="1">
                <a:latin typeface="Arial" charset="0"/>
              </a:rPr>
              <a:t>em</a:t>
            </a:r>
            <a:r>
              <a:rPr lang="en-US" altLang="en-US" sz="1400" dirty="0">
                <a:latin typeface="Arial" charset="0"/>
              </a:rPr>
              <a:t> less than $10,000 each.”</a:t>
            </a:r>
          </a:p>
          <a:p>
            <a:r>
              <a:rPr lang="en-US" altLang="en-US" sz="1400" b="1" dirty="0">
                <a:latin typeface="Arial" charset="0"/>
              </a:rPr>
              <a:t>R.R.P.:</a:t>
            </a:r>
            <a:r>
              <a:rPr lang="en-US" altLang="en-US" sz="1400" dirty="0">
                <a:latin typeface="Arial" charset="0"/>
              </a:rPr>
              <a:t> “Well, hand them over.  I suppose I’ll have to take the lot.”</a:t>
            </a:r>
          </a:p>
          <a:p>
            <a:r>
              <a:rPr lang="en-US" altLang="en-US" sz="1400" b="1" dirty="0">
                <a:latin typeface="Arial" charset="0"/>
              </a:rPr>
              <a:t>Dealer:</a:t>
            </a:r>
            <a:r>
              <a:rPr lang="en-US" altLang="en-US" sz="1400" dirty="0">
                <a:latin typeface="Arial" charset="0"/>
              </a:rPr>
              <a:t> “Anything else to-day?  I have a lot of Editors, at various prices, from a Thousand down to Fifty Cents.”</a:t>
            </a:r>
          </a:p>
          <a:p>
            <a:r>
              <a:rPr lang="en-US" altLang="en-US" sz="1400" b="1" dirty="0">
                <a:latin typeface="Arial" charset="0"/>
              </a:rPr>
              <a:t>R.R.P.:</a:t>
            </a:r>
            <a:r>
              <a:rPr lang="en-US" altLang="en-US" sz="1400" dirty="0">
                <a:latin typeface="Arial" charset="0"/>
              </a:rPr>
              <a:t> “No, nothing in that way, to-day.  But I want a Governor very much indeed, and will stand $50,000 for him.  Get me a Wisconsin one, if possible!”</a:t>
            </a:r>
            <a:endParaRPr lang="en-US" altLang="en-US" sz="1200" dirty="0">
              <a:latin typeface="Arial" charset="0"/>
            </a:endParaRPr>
          </a:p>
          <a:p>
            <a:endParaRPr lang="en-US" altLang="en-US" sz="800" i="1" dirty="0">
              <a:latin typeface="Arial" charset="0"/>
            </a:endParaRPr>
          </a:p>
          <a:p>
            <a:r>
              <a:rPr lang="en-US" altLang="en-US" sz="1200" b="1" dirty="0">
                <a:latin typeface="Arial" charset="0"/>
              </a:rPr>
              <a:t>Cartoon published in </a:t>
            </a:r>
            <a:r>
              <a:rPr lang="en-US" altLang="en-US" sz="1200" b="1" i="1" dirty="0">
                <a:latin typeface="Arial" charset="0"/>
              </a:rPr>
              <a:t>Harper’s Weekly</a:t>
            </a:r>
            <a:r>
              <a:rPr lang="en-US" altLang="en-US" sz="1200" b="1" dirty="0">
                <a:latin typeface="Arial" charset="0"/>
              </a:rPr>
              <a:t> of June 12, 1858, at the time of the Land Grant Investigation</a:t>
            </a:r>
            <a:endParaRPr lang="en-US" altLang="en-US" dirty="0"/>
          </a:p>
        </p:txBody>
      </p:sp>
    </p:spTree>
    <p:extLst>
      <p:ext uri="{BB962C8B-B14F-4D97-AF65-F5344CB8AC3E}">
        <p14:creationId xmlns:p14="http://schemas.microsoft.com/office/powerpoint/2010/main" val="3366759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Important </a:t>
            </a:r>
            <a:r>
              <a:rPr lang="en-US" dirty="0" smtClean="0"/>
              <a:t>Laws to </a:t>
            </a:r>
            <a:r>
              <a:rPr lang="en-US" dirty="0"/>
              <a:t>Know</a:t>
            </a:r>
          </a:p>
        </p:txBody>
      </p:sp>
      <p:sp>
        <p:nvSpPr>
          <p:cNvPr id="3" name="Content Placeholder 2"/>
          <p:cNvSpPr>
            <a:spLocks noGrp="1"/>
          </p:cNvSpPr>
          <p:nvPr>
            <p:ph idx="1"/>
          </p:nvPr>
        </p:nvSpPr>
        <p:spPr/>
        <p:txBody>
          <a:bodyPr/>
          <a:lstStyle/>
          <a:p>
            <a:r>
              <a:rPr lang="en-US" sz="2400" dirty="0"/>
              <a:t>Lobbying </a:t>
            </a:r>
          </a:p>
          <a:p>
            <a:pPr lvl="1"/>
            <a:r>
              <a:rPr lang="en-US" sz="2000" dirty="0"/>
              <a:t>13.625 – prohibited practices and exceptions</a:t>
            </a:r>
          </a:p>
          <a:p>
            <a:r>
              <a:rPr lang="en-US" sz="2400" dirty="0"/>
              <a:t>Campaign Finance</a:t>
            </a:r>
          </a:p>
          <a:p>
            <a:pPr lvl="1"/>
            <a:r>
              <a:rPr lang="en-US" sz="2000" dirty="0"/>
              <a:t>“50 Piece” Rule and exceptions</a:t>
            </a:r>
          </a:p>
          <a:p>
            <a:r>
              <a:rPr lang="en-US" sz="2400" dirty="0"/>
              <a:t>Code of Ethics</a:t>
            </a:r>
          </a:p>
          <a:p>
            <a:pPr lvl="1"/>
            <a:r>
              <a:rPr lang="en-US" sz="2000" dirty="0"/>
              <a:t>Use of office for financial gain</a:t>
            </a:r>
          </a:p>
          <a:p>
            <a:pPr lvl="1"/>
            <a:r>
              <a:rPr lang="en-US" sz="2000" dirty="0"/>
              <a:t>Influence and reward</a:t>
            </a:r>
          </a:p>
          <a:p>
            <a:pPr lvl="1"/>
            <a:r>
              <a:rPr lang="en-US" sz="2000" dirty="0"/>
              <a:t>Food, drink, transportation, lodging</a:t>
            </a:r>
          </a:p>
          <a:p>
            <a:pPr lvl="1"/>
            <a:r>
              <a:rPr lang="en-US" sz="2000" dirty="0"/>
              <a:t>Use of confidential information for private gain</a:t>
            </a:r>
          </a:p>
          <a:p>
            <a:pPr lvl="1"/>
            <a:r>
              <a:rPr lang="en-US" sz="2000" dirty="0"/>
              <a:t>Unlawful benefit</a:t>
            </a:r>
          </a:p>
          <a:p>
            <a:pPr lvl="1"/>
            <a:r>
              <a:rPr lang="en-US" sz="2000" dirty="0"/>
              <a:t>Conflicts of </a:t>
            </a:r>
            <a:r>
              <a:rPr lang="en-US" sz="2000" dirty="0" smtClean="0"/>
              <a:t>Interest</a:t>
            </a:r>
            <a:endParaRPr lang="en-US" sz="2000" dirty="0"/>
          </a:p>
          <a:p>
            <a:endParaRPr lang="en-US" sz="2400" dirty="0"/>
          </a:p>
        </p:txBody>
      </p:sp>
    </p:spTree>
    <p:extLst>
      <p:ext uri="{BB962C8B-B14F-4D97-AF65-F5344CB8AC3E}">
        <p14:creationId xmlns:p14="http://schemas.microsoft.com/office/powerpoint/2010/main" val="776320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Lobbying: Prohibited Practices</a:t>
            </a:r>
            <a:endParaRPr lang="en-US" dirty="0"/>
          </a:p>
        </p:txBody>
      </p:sp>
      <p:sp>
        <p:nvSpPr>
          <p:cNvPr id="3" name="Content Placeholder 2"/>
          <p:cNvSpPr>
            <a:spLocks noGrp="1"/>
          </p:cNvSpPr>
          <p:nvPr>
            <p:ph idx="1"/>
          </p:nvPr>
        </p:nvSpPr>
        <p:spPr/>
        <p:txBody>
          <a:bodyPr/>
          <a:lstStyle/>
          <a:p>
            <a:r>
              <a:rPr lang="en-US" sz="2400" cap="small" dirty="0"/>
              <a:t>Wis. Stat. </a:t>
            </a:r>
            <a:r>
              <a:rPr lang="en-US" sz="2400" dirty="0"/>
              <a:t>§13.625</a:t>
            </a:r>
          </a:p>
          <a:p>
            <a:r>
              <a:rPr lang="en-US" sz="2400" dirty="0"/>
              <a:t>No lobbyist or lobbying principal may give to an agency official, legislative employee, any elective state official, or candidate for state elective office, or to the candidate committee of the official, employee or candidate:</a:t>
            </a:r>
          </a:p>
          <a:p>
            <a:pPr lvl="1"/>
            <a:r>
              <a:rPr lang="en-US" sz="2000" dirty="0"/>
              <a:t>Lodging</a:t>
            </a:r>
          </a:p>
          <a:p>
            <a:pPr lvl="1"/>
            <a:r>
              <a:rPr lang="en-US" sz="2000" dirty="0"/>
              <a:t>Transportation</a:t>
            </a:r>
          </a:p>
          <a:p>
            <a:pPr lvl="1"/>
            <a:r>
              <a:rPr lang="en-US" sz="2000" dirty="0"/>
              <a:t>Food, meals, beverages</a:t>
            </a:r>
          </a:p>
          <a:p>
            <a:pPr lvl="1"/>
            <a:r>
              <a:rPr lang="en-US" sz="2000" dirty="0"/>
              <a:t>Money or any other thing of pecuniary value</a:t>
            </a:r>
          </a:p>
          <a:p>
            <a:r>
              <a:rPr lang="en-US" sz="2400" dirty="0"/>
              <a:t>Except</a:t>
            </a:r>
            <a:r>
              <a:rPr lang="en-US" sz="2400" dirty="0" smtClean="0"/>
              <a:t>…</a:t>
            </a:r>
            <a:endParaRPr lang="en-US" sz="2400" dirty="0"/>
          </a:p>
        </p:txBody>
      </p:sp>
    </p:spTree>
    <p:extLst>
      <p:ext uri="{BB962C8B-B14F-4D97-AF65-F5344CB8AC3E}">
        <p14:creationId xmlns:p14="http://schemas.microsoft.com/office/powerpoint/2010/main" val="3035455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Campaign Contributions</a:t>
            </a:r>
          </a:p>
        </p:txBody>
      </p:sp>
      <p:sp>
        <p:nvSpPr>
          <p:cNvPr id="3" name="Content Placeholder 2"/>
          <p:cNvSpPr>
            <a:spLocks noGrp="1"/>
          </p:cNvSpPr>
          <p:nvPr>
            <p:ph idx="1"/>
          </p:nvPr>
        </p:nvSpPr>
        <p:spPr/>
        <p:txBody>
          <a:bodyPr/>
          <a:lstStyle/>
          <a:p>
            <a:r>
              <a:rPr lang="en-US" sz="2400" dirty="0"/>
              <a:t>A lobbyist may deliver a contribution at any time</a:t>
            </a:r>
          </a:p>
          <a:p>
            <a:r>
              <a:rPr lang="en-US" sz="2400" dirty="0"/>
              <a:t>A lobbyist may make a personal contribution if the “window” is open</a:t>
            </a:r>
          </a:p>
          <a:p>
            <a:pPr lvl="1"/>
            <a:r>
              <a:rPr lang="en-US" sz="2000" dirty="0"/>
              <a:t>Between the first day to circulate nomination papers and the date of the election</a:t>
            </a:r>
          </a:p>
          <a:p>
            <a:pPr lvl="1"/>
            <a:r>
              <a:rPr lang="en-US" sz="2000" dirty="0"/>
              <a:t>And a contribution to a candidate for legislative office can only be given by a lobbyist if the Legislature has concluded its final floor period and is not in extraordinary session</a:t>
            </a:r>
          </a:p>
          <a:p>
            <a:pPr lvl="1"/>
            <a:r>
              <a:rPr lang="en-US" sz="2000" dirty="0"/>
              <a:t>A lobbyist may contribute to their own campaign at any time</a:t>
            </a:r>
          </a:p>
        </p:txBody>
      </p:sp>
    </p:spTree>
    <p:extLst>
      <p:ext uri="{BB962C8B-B14F-4D97-AF65-F5344CB8AC3E}">
        <p14:creationId xmlns:p14="http://schemas.microsoft.com/office/powerpoint/2010/main" val="44071357"/>
      </p:ext>
    </p:extLst>
  </p:cSld>
  <p:clrMapOvr>
    <a:masterClrMapping/>
  </p:clrMapOvr>
  <p:timing>
    <p:tnLst>
      <p:par>
        <p:cTn id="1" dur="indefinite" restart="never" nodeType="tmRoot"/>
      </p:par>
    </p:tnLst>
  </p:timing>
</p:sld>
</file>

<file path=ppt/theme/theme1.xml><?xml version="1.0" encoding="utf-8"?>
<a:theme xmlns:a="http://schemas.openxmlformats.org/drawingml/2006/main" name="WI Ethics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thics Contac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thics More Informa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gencyResource" ma:contentTypeID="0x010100F40BF9D70236514F8F02E8F520F8CFE300FFDA76407EDD894DB935E9D0C75B899C" ma:contentTypeVersion="24" ma:contentTypeDescription="" ma:contentTypeScope="" ma:versionID="aac363c218afeef4f621c8d044406fbd">
  <xsd:schema xmlns:xsd="http://www.w3.org/2001/XMLSchema" xmlns:xs="http://www.w3.org/2001/XMLSchema" xmlns:p="http://schemas.microsoft.com/office/2006/metadata/properties" xmlns:ns2="9e30f06f-ad7a-453a-8e08-8a8878e30bd1" xmlns:ns3="17237994-ea37-440f-8ec4-033ceeac501b" xmlns:ns4="bb65cc95-6d4e-4879-a879-9838761499af" targetNamespace="http://schemas.microsoft.com/office/2006/metadata/properties" ma:root="true" ma:fieldsID="9cb99d08d603f5e11083d6011387ee98" ns2:_="" ns3:_="" ns4:_="">
    <xsd:import namespace="9e30f06f-ad7a-453a-8e08-8a8878e30bd1"/>
    <xsd:import namespace="17237994-ea37-440f-8ec4-033ceeac501b"/>
    <xsd:import namespace="bb65cc95-6d4e-4879-a879-9838761499af"/>
    <xsd:element name="properties">
      <xsd:complexType>
        <xsd:sequence>
          <xsd:element name="documentManagement">
            <xsd:complexType>
              <xsd:all>
                <xsd:element ref="ns2:ResourceDescription" minOccurs="0"/>
                <xsd:element ref="ns2:Code" minOccurs="0"/>
                <xsd:element ref="ns2:MainContentArea" minOccurs="0"/>
                <xsd:element ref="ns2:DocumentType" minOccurs="0"/>
                <xsd:element ref="ns2:Audience1" minOccurs="0"/>
                <xsd:element ref="ns2:ResourceSubject" minOccurs="0"/>
                <xsd:element ref="ns3:PublicationDate" minOccurs="0"/>
                <xsd:element ref="ns2:ResourceComments" minOccurs="0"/>
                <xsd:element ref="ns2:ActiveWithdrawn" minOccurs="0"/>
                <xsd:element ref="ns2:WithdrawnDate" minOccurs="0"/>
                <xsd:element ref="ns2:ActiveDisplay" minOccurs="0"/>
                <xsd:element ref="ns4:_dlc_DocId" minOccurs="0"/>
                <xsd:element ref="ns4:_dlc_DocIdUrl" minOccurs="0"/>
                <xsd:element ref="ns4: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30f06f-ad7a-453a-8e08-8a8878e30bd1" elementFormDefault="qualified">
    <xsd:import namespace="http://schemas.microsoft.com/office/2006/documentManagement/types"/>
    <xsd:import namespace="http://schemas.microsoft.com/office/infopath/2007/PartnerControls"/>
    <xsd:element name="ResourceDescription" ma:index="2" nillable="true" ma:displayName="Resource Description" ma:internalName="ResourceDescription" ma:readOnly="false">
      <xsd:simpleType>
        <xsd:restriction base="dms:Note">
          <xsd:maxLength value="255"/>
        </xsd:restriction>
      </xsd:simpleType>
    </xsd:element>
    <xsd:element name="Code" ma:index="3" nillable="true" ma:displayName="Code" ma:internalName="Code">
      <xsd:simpleType>
        <xsd:restriction base="dms:Text">
          <xsd:maxLength value="255"/>
        </xsd:restriction>
      </xsd:simpleType>
    </xsd:element>
    <xsd:element name="MainContentArea" ma:index="4" nillable="true" ma:displayName="Main Content Area" ma:internalName="MainContentArea" ma:readOnly="false">
      <xsd:simpleType>
        <xsd:restriction base="dms:Unknown"/>
      </xsd:simpleType>
    </xsd:element>
    <xsd:element name="DocumentType" ma:index="5" nillable="true" ma:displayName="DocumentType" ma:internalName="DocumentType">
      <xsd:complexType>
        <xsd:complexContent>
          <xsd:extension base="dms:MultiChoice">
            <xsd:sequence>
              <xsd:element name="Value" maxOccurs="unbounded" minOccurs="0" nillable="true">
                <xsd:simpleType>
                  <xsd:restriction base="dms:Choice">
                    <xsd:enumeration value="Checklist"/>
                    <xsd:enumeration value="Communication"/>
                    <xsd:enumeration value="Form"/>
                    <xsd:enumeration value="Guideline"/>
                    <xsd:enumeration value="Manual"/>
                    <xsd:enumeration value="Meeting Materials"/>
                    <xsd:enumeration value="Opinion"/>
                    <xsd:enumeration value="Presentation"/>
                    <xsd:enumeration value="Report"/>
                  </xsd:restriction>
                </xsd:simpleType>
              </xsd:element>
            </xsd:sequence>
          </xsd:extension>
        </xsd:complexContent>
      </xsd:complexType>
    </xsd:element>
    <xsd:element name="Audience1" ma:index="6" nillable="true" ma:displayName="Audience" ma:internalName="Audience1">
      <xsd:complexType>
        <xsd:complexContent>
          <xsd:extension base="dms:MultiChoice">
            <xsd:sequence>
              <xsd:element name="Value" maxOccurs="unbounded" minOccurs="0" nillable="true">
                <xsd:simpleType>
                  <xsd:restriction base="dms:Choice">
                    <xsd:enumeration value="Conduits"/>
                    <xsd:enumeration value="Filing Officers"/>
                    <xsd:enumeration value="General Public"/>
                    <xsd:enumeration value="Independent Expenditure Committees"/>
                    <xsd:enumeration value="Legislative Campaign Committees"/>
                    <xsd:enumeration value="Lobbying Principals"/>
                    <xsd:enumeration value="Lobbyists"/>
                    <xsd:enumeration value="Local Candidates"/>
                    <xsd:enumeration value="Local Officials"/>
                    <xsd:enumeration value="Officials Required to File"/>
                    <xsd:enumeration value="Other Persons"/>
                    <xsd:enumeration value="PACs"/>
                    <xsd:enumeration value="Political Parties"/>
                    <xsd:enumeration value="Recall Committees"/>
                    <xsd:enumeration value="Referendum Committees"/>
                    <xsd:enumeration value="State Candidates"/>
                    <xsd:enumeration value="State Public Officials"/>
                    <xsd:enumeration value="SWIB Trustees and Employees"/>
                  </xsd:restriction>
                </xsd:simpleType>
              </xsd:element>
            </xsd:sequence>
          </xsd:extension>
        </xsd:complexContent>
      </xsd:complexType>
    </xsd:element>
    <xsd:element name="ResourceSubject" ma:index="7" nillable="true" ma:displayName="Topic" ma:internalName="ResourceSubject" ma:readOnly="false">
      <xsd:complexType>
        <xsd:complexContent>
          <xsd:extension base="dms:MultiChoice">
            <xsd:sequence>
              <xsd:element name="Value" maxOccurs="unbounded" minOccurs="0" nillable="true">
                <xsd:simpleType>
                  <xsd:restriction base="dms:Choice">
                    <xsd:enumeration value="Agency Information"/>
                    <xsd:enumeration value="Campaign Finance"/>
                    <xsd:enumeration value="Ethics"/>
                    <xsd:enumeration value="Lobbying"/>
                    <xsd:enumeration value="SEIs"/>
                    <xsd:enumeration value="Training"/>
                  </xsd:restriction>
                </xsd:simpleType>
              </xsd:element>
            </xsd:sequence>
          </xsd:extension>
        </xsd:complexContent>
      </xsd:complexType>
    </xsd:element>
    <xsd:element name="ResourceComments" ma:index="9" nillable="true" ma:displayName="Resource Comments" ma:internalName="ResourceComments">
      <xsd:simpleType>
        <xsd:restriction base="dms:Note">
          <xsd:maxLength value="255"/>
        </xsd:restriction>
      </xsd:simpleType>
    </xsd:element>
    <xsd:element name="ActiveWithdrawn" ma:index="10" nillable="true" ma:displayName="Withdrawn" ma:default="0" ma:internalName="ActiveWithdrawn" ma:readOnly="false">
      <xsd:simpleType>
        <xsd:restriction base="dms:Boolean"/>
      </xsd:simpleType>
    </xsd:element>
    <xsd:element name="WithdrawnDate" ma:index="11" nillable="true" ma:displayName="Withdrawn Date" ma:format="DateOnly" ma:internalName="WithdrawnDate" ma:readOnly="false">
      <xsd:simpleType>
        <xsd:restriction base="dms:DateTime"/>
      </xsd:simpleType>
    </xsd:element>
    <xsd:element name="ActiveDisplay" ma:index="12" nillable="true" ma:displayName="Display" ma:default="0" ma:internalName="ActiveDisplay" ma:readOnly="false">
      <xsd:simpleType>
        <xsd:restriction base="dms:Boolean"/>
      </xsd:simpleType>
    </xsd:element>
    <xsd:element name="SharedWithUsers" ma:index="2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7237994-ea37-440f-8ec4-033ceeac501b" elementFormDefault="qualified">
    <xsd:import namespace="http://schemas.microsoft.com/office/2006/documentManagement/types"/>
    <xsd:import namespace="http://schemas.microsoft.com/office/infopath/2007/PartnerControls"/>
    <xsd:element name="PublicationDate" ma:index="8" nillable="true" ma:displayName="PublicationDate" ma:format="DateOnly" ma:internalName="Publication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b65cc95-6d4e-4879-a879-9838761499af" elementFormDefault="qualified">
    <xsd:import namespace="http://schemas.microsoft.com/office/2006/documentManagement/types"/>
    <xsd:import namespace="http://schemas.microsoft.com/office/infopath/2007/PartnerControls"/>
    <xsd:element name="_dlc_DocId" ma:index="17" nillable="true" ma:displayName="Document ID Value" ma:description="The value of the document ID assigned to this item."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Audience1 xmlns="9e30f06f-ad7a-453a-8e08-8a8878e30bd1">
      <Value>General Public</Value>
      <Value>State Candidates</Value>
      <Value>State Public Officials</Value>
    </Audience1>
    <DocumentType xmlns="9e30f06f-ad7a-453a-8e08-8a8878e30bd1">
      <Value>Presentation</Value>
    </DocumentType>
    <ResourceSubject xmlns="9e30f06f-ad7a-453a-8e08-8a8878e30bd1">
      <Value>Agency Information</Value>
      <Value>Campaign Finance</Value>
      <Value>Ethics</Value>
      <Value>Lobbying</Value>
      <Value>SEIs</Value>
      <Value>Training</Value>
    </ResourceSubject>
    <_dlc_DocId xmlns="bb65cc95-6d4e-4879-a879-9838761499af">33E6D4FPPFNA-1784815203-67</_dlc_DocId>
    <_dlc_DocIdUrl xmlns="bb65cc95-6d4e-4879-a879-9838761499af">
      <Url>https://ethics.wi.gov/_layouts/15/DocIdRedir.aspx?ID=33E6D4FPPFNA-1784815203-67</Url>
      <Description>33E6D4FPPFNA-1784815203-67</Description>
    </_dlc_DocIdUrl>
    <ActiveDisplay xmlns="9e30f06f-ad7a-453a-8e08-8a8878e30bd1">false</ActiveDisplay>
    <Code xmlns="9e30f06f-ad7a-453a-8e08-8a8878e30bd1" xsi:nil="true"/>
    <ResourceComments xmlns="9e30f06f-ad7a-453a-8e08-8a8878e30bd1" xsi:nil="true"/>
    <MainContentArea xmlns="9e30f06f-ad7a-453a-8e08-8a8878e30bd1" xsi:nil="true"/>
    <ResourceDescription xmlns="9e30f06f-ad7a-453a-8e08-8a8878e30bd1" xsi:nil="true"/>
    <ActiveWithdrawn xmlns="9e30f06f-ad7a-453a-8e08-8a8878e30bd1">false</ActiveWithdrawn>
    <WithdrawnDate xmlns="9e30f06f-ad7a-453a-8e08-8a8878e30bd1" xsi:nil="true"/>
    <PublicationDate xmlns="17237994-ea37-440f-8ec4-033ceeac501b" xsi:nil="true"/>
  </documentManagement>
</p:properties>
</file>

<file path=customXml/itemProps1.xml><?xml version="1.0" encoding="utf-8"?>
<ds:datastoreItem xmlns:ds="http://schemas.openxmlformats.org/officeDocument/2006/customXml" ds:itemID="{4F337F66-1F0B-4A76-851C-7C9CA8696405}"/>
</file>

<file path=customXml/itemProps2.xml><?xml version="1.0" encoding="utf-8"?>
<ds:datastoreItem xmlns:ds="http://schemas.openxmlformats.org/officeDocument/2006/customXml" ds:itemID="{04387FF0-C335-4940-AC51-F40CA544DBCF}"/>
</file>

<file path=customXml/itemProps3.xml><?xml version="1.0" encoding="utf-8"?>
<ds:datastoreItem xmlns:ds="http://schemas.openxmlformats.org/officeDocument/2006/customXml" ds:itemID="{646A0B9B-1AD8-4C16-B814-A8004F91B30D}"/>
</file>

<file path=customXml/itemProps4.xml><?xml version="1.0" encoding="utf-8"?>
<ds:datastoreItem xmlns:ds="http://schemas.openxmlformats.org/officeDocument/2006/customXml" ds:itemID="{D7699FB7-8B48-487D-AEFC-D8F1A3EE796F}"/>
</file>

<file path=docProps/app.xml><?xml version="1.0" encoding="utf-8"?>
<Properties xmlns="http://schemas.openxmlformats.org/officeDocument/2006/extended-properties" xmlns:vt="http://schemas.openxmlformats.org/officeDocument/2006/docPropsVTypes">
  <TotalTime>106</TotalTime>
  <Words>2323</Words>
  <Application>Microsoft Office PowerPoint</Application>
  <PresentationFormat>On-screen Show (4:3)</PresentationFormat>
  <Paragraphs>223</Paragraphs>
  <Slides>31</Slides>
  <Notes>20</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WI Ethics Theme</vt:lpstr>
      <vt:lpstr>Ethics Contact Master</vt:lpstr>
      <vt:lpstr>Ethics More Information Master</vt:lpstr>
      <vt:lpstr>PowerPoint Presentation</vt:lpstr>
      <vt:lpstr>About The Ethics Commission</vt:lpstr>
      <vt:lpstr>Responsibilities</vt:lpstr>
      <vt:lpstr>Jurisdiction</vt:lpstr>
      <vt:lpstr>PowerPoint Presentation</vt:lpstr>
      <vt:lpstr>PowerPoint Presentation</vt:lpstr>
      <vt:lpstr> Important Laws to Know</vt:lpstr>
      <vt:lpstr>Lobbying: Prohibited Practices</vt:lpstr>
      <vt:lpstr>Campaign Contributions</vt:lpstr>
      <vt:lpstr>Other Exceptions</vt:lpstr>
      <vt:lpstr>50 Piece Rule</vt:lpstr>
      <vt:lpstr>50 Piece Rule - Exceptions</vt:lpstr>
      <vt:lpstr>Scheduling and Communications</vt:lpstr>
      <vt:lpstr>Use of Office for Financial Gain</vt:lpstr>
      <vt:lpstr>Influence and Reward</vt:lpstr>
      <vt:lpstr>Food, Drink, Transportation, and Lodging</vt:lpstr>
      <vt:lpstr>Use of Confidential Information for Private Gain</vt:lpstr>
      <vt:lpstr>Unlawful Benefits</vt:lpstr>
      <vt:lpstr>Conflicts of Interest</vt:lpstr>
      <vt:lpstr>Statement of Economic Interests</vt:lpstr>
      <vt:lpstr>PowerPoint Presentation</vt:lpstr>
      <vt:lpstr>Campaigning</vt:lpstr>
      <vt:lpstr>Campaigning</vt:lpstr>
      <vt:lpstr>Use of Office for Financial Gain</vt:lpstr>
      <vt:lpstr>Use of Office for Financial Gain</vt:lpstr>
      <vt:lpstr>Tickets/Luxury Boxes</vt:lpstr>
      <vt:lpstr>Accepting Gifts</vt:lpstr>
      <vt:lpstr>Disposition of Gifts</vt:lpstr>
      <vt:lpstr>Teaching A Seminar</vt:lpstr>
      <vt:lpstr>Compensation for Services</vt:lpstr>
      <vt:lpstr>PowerPoint Presentation</vt:lpstr>
    </vt:vector>
  </TitlesOfParts>
  <Company>State of Wisconsin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2016-18 Legislative Employees Ethics Training</dc:title>
  <dc:creator>Divine, David J - ETHICS</dc:creator>
  <cp:lastModifiedBy>Bell, Brian M - ETHICS</cp:lastModifiedBy>
  <cp:revision>23</cp:revision>
  <dcterms:created xsi:type="dcterms:W3CDTF">2017-04-07T13:41:59Z</dcterms:created>
  <dcterms:modified xsi:type="dcterms:W3CDTF">2017-04-10T15:54:08Z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0x010100F40BF9D70236514F8F02E8F520F8CFE300FFDA76407EDD894DB935E9D0C75B899C</vt:lpwstr>
  </property>
  <property fmtid="{D5CDD505-2E9C-101B-9397-08002B2CF9AE}" pid="3" name="_dlc_DocIdItemGuid">
    <vt:lpwstr>311f3298-d3ad-4e2c-ad5e-cd6dfda49023</vt:lpwstr>
  </property>
</Properties>
</file>